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0" y="9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dbee2bb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9dbee2bb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9dbee2bb5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9dbee2bb5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9dbee2bb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9dbee2bb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9dbee2bb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9dbee2bb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dbee2bb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dbee2bb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9dbee2bb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9dbee2bb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9dbee2b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9dbee2b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9dbee2bb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9dbee2bb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Perhaps the most important risk management tool is your own ability to learn about the project. The more you know about a project, the better you will be at foreseeing the many ways the project could go awry and what the consequences will be if they do, and the better you will be at responding to unexpected challenges.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9dbee2bb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9dbee2bb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A risk mitigation plan is designed to eliminate or minimize the impact of the risk events—occurrences that have a negative impact on the project. Identifying risk is both a creative and a disciplined process.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9dbee2bb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9dbee2bb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You can use the same framework as the work breakdown structure (WBS) for developing a risk breakdown structure (RBS). A risk breakdown structure organizes the risks that have been identified into categories using a table with increasing levels of detail to the right. </a:t>
            </a:r>
            <a:endParaRPr sz="1350">
              <a:solidFill>
                <a:srgbClr val="373D3F"/>
              </a:solidFill>
              <a:highlight>
                <a:srgbClr val="FFFFFF"/>
              </a:highlight>
            </a:endParaRPr>
          </a:p>
          <a:p>
            <a:pPr marL="0" lvl="0" indent="0" algn="l" rtl="0">
              <a:spcBef>
                <a:spcPts val="0"/>
              </a:spcBef>
              <a:spcAft>
                <a:spcPts val="0"/>
              </a:spcAft>
              <a:buNone/>
            </a:pPr>
            <a:endParaRPr sz="1350">
              <a:solidFill>
                <a:srgbClr val="373D3F"/>
              </a:solidFill>
              <a:highlight>
                <a:srgbClr val="FFFFFF"/>
              </a:highlight>
            </a:endParaRPr>
          </a:p>
          <a:p>
            <a:pPr marL="0" lvl="0" indent="0" algn="l" rtl="0">
              <a:lnSpc>
                <a:spcPct val="115000"/>
              </a:lnSpc>
              <a:spcBef>
                <a:spcPts val="0"/>
              </a:spcBef>
              <a:spcAft>
                <a:spcPts val="1200"/>
              </a:spcAft>
              <a:buClr>
                <a:schemeClr val="dk1"/>
              </a:buClr>
              <a:buSzPts val="1100"/>
              <a:buFont typeface="Arial"/>
              <a:buNone/>
            </a:pPr>
            <a:r>
              <a:rPr lang="en" sz="1350">
                <a:solidFill>
                  <a:srgbClr val="373D3F"/>
                </a:solidFill>
                <a:highlight>
                  <a:srgbClr val="FFFFFF"/>
                </a:highlight>
              </a:rPr>
              <a:t>After the potential risks have been identified, the project team then evaluates each risk based on the probability that a risk event will occur and the potential loss associated with it. Not all risks are equal. Some risk events are more likely to happen than others, and the cost of a risk can vary greatly. </a:t>
            </a:r>
            <a:endParaRPr sz="1350">
              <a:solidFill>
                <a:srgbClr val="373D3F"/>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9dbee2bb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9dbee2bb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9dbee2bb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9dbee2bb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avoidance</a:t>
            </a:r>
            <a:r>
              <a:rPr lang="en" sz="1350">
                <a:solidFill>
                  <a:srgbClr val="373D3F"/>
                </a:solidFill>
                <a:highlight>
                  <a:srgbClr val="FFFFFF"/>
                </a:highlight>
                <a:latin typeface="Montserrat"/>
                <a:ea typeface="Montserrat"/>
                <a:cs typeface="Montserrat"/>
                <a:sym typeface="Montserrat"/>
              </a:rPr>
              <a:t> usually involves developing an alternative strategy that has a higher probability of success but usually at a higher cost associated with accomplishing a project task.</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sharing</a:t>
            </a:r>
            <a:r>
              <a:rPr lang="en" sz="1350">
                <a:solidFill>
                  <a:srgbClr val="373D3F"/>
                </a:solidFill>
                <a:highlight>
                  <a:srgbClr val="FFFFFF"/>
                </a:highlight>
                <a:latin typeface="Montserrat"/>
                <a:ea typeface="Montserrat"/>
                <a:cs typeface="Montserrat"/>
                <a:sym typeface="Montserrat"/>
              </a:rPr>
              <a:t> involves partnering with others to share responsibility for the risky activities. </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reduction</a:t>
            </a:r>
            <a:r>
              <a:rPr lang="en" sz="1350">
                <a:solidFill>
                  <a:srgbClr val="373D3F"/>
                </a:solidFill>
                <a:highlight>
                  <a:srgbClr val="FFFFFF"/>
                </a:highlight>
                <a:latin typeface="Montserrat"/>
                <a:ea typeface="Montserrat"/>
                <a:cs typeface="Montserrat"/>
                <a:sym typeface="Montserrat"/>
              </a:rPr>
              <a:t> is an investment of funds to reduce the risk on a project. </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transfer</a:t>
            </a:r>
            <a:r>
              <a:rPr lang="en" sz="1350">
                <a:solidFill>
                  <a:srgbClr val="373D3F"/>
                </a:solidFill>
                <a:highlight>
                  <a:srgbClr val="FFFFFF"/>
                </a:highlight>
                <a:latin typeface="Montserrat"/>
                <a:ea typeface="Montserrat"/>
                <a:cs typeface="Montserrat"/>
                <a:sym typeface="Montserrat"/>
              </a:rPr>
              <a:t> is a risk reduction method that shifts the risk from the project to another party. </a:t>
            </a:r>
            <a:endParaRPr sz="1350">
              <a:solidFill>
                <a:srgbClr val="373D3F"/>
              </a:solidFill>
              <a:highlight>
                <a:srgbClr val="FFFFFF"/>
              </a:highlight>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4013413" TargetMode="External"/><Relationship Id="rId4" Type="http://schemas.openxmlformats.org/officeDocument/2006/relationships/hyperlink" Target="https://pixabay.com/users/mohamed_hassan-5229782/?utm_source=link-attribution&amp;utm_medium=referral&amp;utm_campaign=image&amp;utm_content=40134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dirty="0">
                <a:latin typeface="Arial"/>
                <a:ea typeface="Arial"/>
                <a:cs typeface="Arial"/>
                <a:sym typeface="Arial"/>
              </a:rPr>
              <a:t>Essentials of Project Management </a:t>
            </a:r>
            <a:endParaRPr sz="4000" dirty="0">
              <a:latin typeface="Arial"/>
              <a:ea typeface="Arial"/>
              <a:cs typeface="Arial"/>
              <a:sym typeface="Arial"/>
            </a:endParaRPr>
          </a:p>
        </p:txBody>
      </p:sp>
      <p:sp>
        <p:nvSpPr>
          <p:cNvPr id="80" name="Google Shape;80;p13"/>
          <p:cNvSpPr txBox="1">
            <a:spLocks noGrp="1"/>
          </p:cNvSpPr>
          <p:nvPr>
            <p:ph type="subTitle" idx="1"/>
          </p:nvPr>
        </p:nvSpPr>
        <p:spPr>
          <a:xfrm>
            <a:off x="598088" y="2715912"/>
            <a:ext cx="8222100" cy="6404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Arial"/>
                <a:ea typeface="Arial"/>
                <a:cs typeface="Arial"/>
                <a:sym typeface="Arial"/>
              </a:rPr>
              <a:t>Chapter 9 - Risk Management </a:t>
            </a:r>
            <a:endParaRPr sz="3000"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80318"/>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itle 1">
            <a:extLst>
              <a:ext uri="{FF2B5EF4-FFF2-40B4-BE49-F238E27FC236}">
                <a16:creationId xmlns:a16="http://schemas.microsoft.com/office/drawing/2014/main" id="{96AECAA6-3B6D-451E-9B45-C3AA51C58ADF}"/>
              </a:ext>
            </a:extLst>
          </p:cNvPr>
          <p:cNvSpPr>
            <a:spLocks noGrp="1"/>
          </p:cNvSpPr>
          <p:nvPr>
            <p:ph type="title"/>
          </p:nvPr>
        </p:nvSpPr>
        <p:spPr/>
        <p:txBody>
          <a:bodyPr>
            <a:normAutofit fontScale="90000"/>
          </a:bodyPr>
          <a:lstStyle/>
          <a:p>
            <a:r>
              <a:rPr lang="en-US" sz="3200" b="1" dirty="0">
                <a:latin typeface="Arial"/>
                <a:ea typeface="Arial"/>
                <a:cs typeface="Arial"/>
                <a:sym typeface="Arial"/>
              </a:rPr>
              <a:t>9.4. Contingency Planning</a:t>
            </a:r>
            <a:endParaRPr lang="en-US" dirty="0"/>
          </a:p>
        </p:txBody>
      </p:sp>
      <p:sp>
        <p:nvSpPr>
          <p:cNvPr id="138" name="Google Shape;138;p2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The project risk plan balances the investment of the mitigation against the benefit for the project. The project team often develops an alternative method for accomplishing a project goal when a risk event has been identified that may frustrate the accomplishment of that goal. These plans are called contingency plans.</a:t>
            </a:r>
            <a:endParaRPr sz="2400"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 name="Title 2">
            <a:extLst>
              <a:ext uri="{FF2B5EF4-FFF2-40B4-BE49-F238E27FC236}">
                <a16:creationId xmlns:a16="http://schemas.microsoft.com/office/drawing/2014/main" id="{D4236B98-71C7-4CEB-8B58-5E9F08B6A7A4}"/>
              </a:ext>
            </a:extLst>
          </p:cNvPr>
          <p:cNvSpPr>
            <a:spLocks noGrp="1"/>
          </p:cNvSpPr>
          <p:nvPr>
            <p:ph type="title"/>
          </p:nvPr>
        </p:nvSpPr>
        <p:spPr/>
        <p:txBody>
          <a:bodyPr>
            <a:normAutofit fontScale="90000"/>
          </a:bodyPr>
          <a:lstStyle/>
          <a:p>
            <a:r>
              <a:rPr lang="en" sz="3200" b="1" dirty="0">
                <a:latin typeface="Arial"/>
                <a:ea typeface="Arial"/>
                <a:cs typeface="Arial"/>
                <a:sym typeface="Arial"/>
              </a:rPr>
              <a:t>9.5. Risks in Project Phases</a:t>
            </a:r>
            <a:endParaRPr lang="en-US" dirty="0"/>
          </a:p>
        </p:txBody>
      </p:sp>
      <p:sp>
        <p:nvSpPr>
          <p:cNvPr id="144" name="Google Shape;144;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8000" dirty="0">
                <a:solidFill>
                  <a:srgbClr val="373D3F"/>
                </a:solidFill>
                <a:highlight>
                  <a:srgbClr val="FFFFFF"/>
                </a:highlight>
                <a:latin typeface="Arial"/>
                <a:ea typeface="Arial"/>
                <a:cs typeface="Arial"/>
                <a:sym typeface="Arial"/>
              </a:rPr>
              <a:t>Project risk is dealt with in different ways depending on the phase of the project. Those phases include: </a:t>
            </a:r>
            <a:endParaRPr sz="8000" dirty="0">
              <a:solidFill>
                <a:srgbClr val="373D3F"/>
              </a:solidFill>
              <a:highlight>
                <a:srgbClr val="FFFFFF"/>
              </a:highlight>
              <a:latin typeface="Arial"/>
              <a:ea typeface="Arial"/>
              <a:cs typeface="Arial"/>
              <a:sym typeface="Arial"/>
            </a:endParaRPr>
          </a:p>
          <a:p>
            <a:pPr marL="457200" lvl="0" indent="-358775" algn="l" rtl="0">
              <a:lnSpc>
                <a:spcPct val="128571"/>
              </a:lnSpc>
              <a:spcBef>
                <a:spcPts val="3600"/>
              </a:spcBef>
              <a:spcAft>
                <a:spcPts val="0"/>
              </a:spcAft>
              <a:buClr>
                <a:srgbClr val="373D3F"/>
              </a:buClr>
              <a:buSzPct val="100000"/>
              <a:buFont typeface="Arial"/>
              <a:buChar char="●"/>
            </a:pPr>
            <a:r>
              <a:rPr lang="en" sz="8200" b="1" dirty="0">
                <a:solidFill>
                  <a:srgbClr val="373D3F"/>
                </a:solidFill>
                <a:latin typeface="Arial"/>
                <a:ea typeface="Arial"/>
                <a:cs typeface="Arial"/>
                <a:sym typeface="Arial"/>
              </a:rPr>
              <a:t>Initiation</a:t>
            </a:r>
            <a:endParaRPr sz="8200" b="1" dirty="0">
              <a:solidFill>
                <a:srgbClr val="373D3F"/>
              </a:solidFill>
              <a:latin typeface="Arial"/>
              <a:ea typeface="Arial"/>
              <a:cs typeface="Arial"/>
              <a:sym typeface="Arial"/>
            </a:endParaRPr>
          </a:p>
          <a:p>
            <a:pPr marL="457200" lvl="0" indent="-358775" algn="l" rtl="0">
              <a:lnSpc>
                <a:spcPct val="128571"/>
              </a:lnSpc>
              <a:spcBef>
                <a:spcPts val="0"/>
              </a:spcBef>
              <a:spcAft>
                <a:spcPts val="0"/>
              </a:spcAft>
              <a:buClr>
                <a:srgbClr val="373D3F"/>
              </a:buClr>
              <a:buSzPct val="100000"/>
              <a:buFont typeface="Arial"/>
              <a:buChar char="●"/>
            </a:pPr>
            <a:r>
              <a:rPr lang="en" sz="8200" b="1" dirty="0">
                <a:solidFill>
                  <a:srgbClr val="373D3F"/>
                </a:solidFill>
                <a:latin typeface="Arial"/>
                <a:ea typeface="Arial"/>
                <a:cs typeface="Arial"/>
                <a:sym typeface="Arial"/>
              </a:rPr>
              <a:t>Planning Phase</a:t>
            </a:r>
            <a:endParaRPr sz="8200" b="1" dirty="0">
              <a:solidFill>
                <a:srgbClr val="373D3F"/>
              </a:solidFill>
              <a:latin typeface="Arial"/>
              <a:ea typeface="Arial"/>
              <a:cs typeface="Arial"/>
              <a:sym typeface="Arial"/>
            </a:endParaRPr>
          </a:p>
          <a:p>
            <a:pPr marL="457200" lvl="0" indent="-358775" algn="l" rtl="0">
              <a:lnSpc>
                <a:spcPct val="128571"/>
              </a:lnSpc>
              <a:spcBef>
                <a:spcPts val="0"/>
              </a:spcBef>
              <a:spcAft>
                <a:spcPts val="0"/>
              </a:spcAft>
              <a:buClr>
                <a:srgbClr val="373D3F"/>
              </a:buClr>
              <a:buSzPct val="100000"/>
              <a:buFont typeface="Arial"/>
              <a:buChar char="●"/>
            </a:pPr>
            <a:r>
              <a:rPr lang="en" sz="8200" b="1" dirty="0">
                <a:solidFill>
                  <a:srgbClr val="373D3F"/>
                </a:solidFill>
                <a:latin typeface="Arial"/>
                <a:ea typeface="Arial"/>
                <a:cs typeface="Arial"/>
                <a:sym typeface="Arial"/>
              </a:rPr>
              <a:t>Implementation Phase</a:t>
            </a:r>
            <a:endParaRPr sz="8200" b="1" dirty="0">
              <a:solidFill>
                <a:srgbClr val="373D3F"/>
              </a:solidFill>
              <a:latin typeface="Arial"/>
              <a:ea typeface="Arial"/>
              <a:cs typeface="Arial"/>
              <a:sym typeface="Arial"/>
            </a:endParaRPr>
          </a:p>
          <a:p>
            <a:pPr marL="457200" lvl="0" indent="-358775" algn="l" rtl="0">
              <a:lnSpc>
                <a:spcPct val="128571"/>
              </a:lnSpc>
              <a:spcBef>
                <a:spcPts val="0"/>
              </a:spcBef>
              <a:spcAft>
                <a:spcPts val="0"/>
              </a:spcAft>
              <a:buClr>
                <a:srgbClr val="373D3F"/>
              </a:buClr>
              <a:buSzPct val="100000"/>
              <a:buFont typeface="Arial"/>
              <a:buChar char="●"/>
            </a:pPr>
            <a:r>
              <a:rPr lang="en" sz="8200" b="1" dirty="0">
                <a:solidFill>
                  <a:srgbClr val="373D3F"/>
                </a:solidFill>
                <a:latin typeface="Arial"/>
                <a:ea typeface="Arial"/>
                <a:cs typeface="Arial"/>
                <a:sym typeface="Arial"/>
              </a:rPr>
              <a:t>Closeout Phase</a:t>
            </a:r>
            <a:endParaRPr sz="8000" b="1" dirty="0">
              <a:solidFill>
                <a:srgbClr val="373D3F"/>
              </a:solidFill>
              <a:latin typeface="Arial"/>
              <a:ea typeface="Arial"/>
              <a:cs typeface="Arial"/>
              <a:sym typeface="Arial"/>
            </a:endParaRPr>
          </a:p>
          <a:p>
            <a:pPr marL="0" lvl="0" indent="0" algn="l" rtl="0">
              <a:spcBef>
                <a:spcPts val="2400"/>
              </a:spcBef>
              <a:spcAft>
                <a:spcPts val="0"/>
              </a:spcAft>
              <a:buNone/>
            </a:pPr>
            <a:endParaRPr sz="1100" dirty="0">
              <a:solidFill>
                <a:srgbClr val="000000"/>
              </a:solidFill>
              <a:latin typeface="Arial"/>
              <a:ea typeface="Arial"/>
              <a:cs typeface="Arial"/>
              <a:sym typeface="Arial"/>
            </a:endParaRPr>
          </a:p>
          <a:p>
            <a:pPr marL="0" lvl="0" indent="0" algn="l" rtl="0">
              <a:lnSpc>
                <a:spcPct val="128571"/>
              </a:lnSpc>
              <a:spcBef>
                <a:spcPts val="3600"/>
              </a:spcBef>
              <a:spcAft>
                <a:spcPts val="0"/>
              </a:spcAft>
              <a:buNone/>
            </a:pPr>
            <a:endParaRPr sz="2400" b="1" dirty="0">
              <a:solidFill>
                <a:srgbClr val="373D3F"/>
              </a:solidFill>
              <a:latin typeface="Montserrat"/>
              <a:ea typeface="Montserrat"/>
              <a:cs typeface="Montserrat"/>
              <a:sym typeface="Montserrat"/>
            </a:endParaRPr>
          </a:p>
          <a:p>
            <a:pPr marL="0" lvl="0" indent="0" algn="l" rtl="0">
              <a:spcBef>
                <a:spcPts val="24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200"/>
              </a:spcAft>
              <a:buNone/>
            </a:pPr>
            <a:endParaRPr sz="2000"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6F5E3CB8-FC66-40BD-8A9F-A1A65DE47EE1}"/>
              </a:ext>
            </a:extLst>
          </p:cNvPr>
          <p:cNvSpPr>
            <a:spLocks noGrp="1"/>
          </p:cNvSpPr>
          <p:nvPr>
            <p:ph type="title"/>
          </p:nvPr>
        </p:nvSpPr>
        <p:spPr/>
        <p:txBody>
          <a:bodyPr>
            <a:normAutofit fontScale="90000"/>
          </a:bodyPr>
          <a:lstStyle/>
          <a:p>
            <a:r>
              <a:rPr lang="en" sz="2800" b="1" dirty="0">
                <a:latin typeface="Arial"/>
                <a:ea typeface="Arial"/>
                <a:cs typeface="Arial"/>
                <a:sym typeface="Arial"/>
              </a:rPr>
              <a:t>9.5. Ethics and Risk Management</a:t>
            </a:r>
            <a:endParaRPr lang="en-US" dirty="0"/>
          </a:p>
        </p:txBody>
      </p:sp>
      <p:sp>
        <p:nvSpPr>
          <p:cNvPr id="150" name="Google Shape;150;p2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Ethics gives guidelines for appropriate actions between persons and groups in given situations—actions that are appropriate because they show respect for others’ rights and privileges, actions that safeguard others from embarrassment or other harm, or actions that empower others with freedom to act independently</a:t>
            </a:r>
            <a:endParaRPr sz="24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Key Takeaways </a:t>
            </a:r>
            <a:endParaRPr b="1">
              <a:latin typeface="Arial"/>
              <a:ea typeface="Arial"/>
              <a:cs typeface="Arial"/>
              <a:sym typeface="Arial"/>
            </a:endParaRPr>
          </a:p>
        </p:txBody>
      </p:sp>
      <p:sp>
        <p:nvSpPr>
          <p:cNvPr id="156" name="Google Shape;156;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373D3F"/>
              </a:buClr>
              <a:buSzPts val="2000"/>
              <a:buFont typeface="Arial"/>
              <a:buChar char="●"/>
            </a:pPr>
            <a:r>
              <a:rPr lang="en" sz="2400" dirty="0">
                <a:solidFill>
                  <a:srgbClr val="373D3F"/>
                </a:solidFill>
                <a:highlight>
                  <a:srgbClr val="FFFFFF"/>
                </a:highlight>
                <a:latin typeface="Arial"/>
                <a:ea typeface="Arial"/>
                <a:cs typeface="Arial"/>
                <a:sym typeface="Arial"/>
              </a:rPr>
              <a:t>Risk management is “the process of identifying, quantifying, and managing the risks that an organization faces</a:t>
            </a:r>
            <a:endParaRPr sz="2400" dirty="0">
              <a:solidFill>
                <a:srgbClr val="373D3F"/>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a:buChar char="●"/>
            </a:pPr>
            <a:r>
              <a:rPr lang="en" sz="2400" dirty="0">
                <a:solidFill>
                  <a:srgbClr val="373D3F"/>
                </a:solidFill>
                <a:highlight>
                  <a:srgbClr val="FFFFFF"/>
                </a:highlight>
                <a:latin typeface="Arial"/>
                <a:ea typeface="Arial"/>
                <a:cs typeface="Arial"/>
                <a:sym typeface="Arial"/>
              </a:rPr>
              <a:t>The most important risk management tool is your own ability to learn about the project.</a:t>
            </a:r>
            <a:endParaRPr sz="2400" dirty="0">
              <a:solidFill>
                <a:srgbClr val="373D3F"/>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a:buChar char="●"/>
            </a:pPr>
            <a:r>
              <a:rPr lang="en" sz="2400" dirty="0">
                <a:solidFill>
                  <a:srgbClr val="373D3F"/>
                </a:solidFill>
                <a:highlight>
                  <a:srgbClr val="FFFFFF"/>
                </a:highlight>
                <a:latin typeface="Arial"/>
                <a:ea typeface="Arial"/>
                <a:cs typeface="Arial"/>
                <a:sym typeface="Arial"/>
              </a:rPr>
              <a:t> Project risk is dealt with in different ways depending on the phase of the project.</a:t>
            </a:r>
            <a:endParaRPr sz="2400"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9.1. Learning Objectives </a:t>
            </a:r>
            <a:endParaRPr b="1">
              <a:latin typeface="Arial"/>
              <a:ea typeface="Arial"/>
              <a:cs typeface="Arial"/>
              <a:sym typeface="Arial"/>
            </a:endParaRPr>
          </a:p>
        </p:txBody>
      </p:sp>
      <p:sp>
        <p:nvSpPr>
          <p:cNvPr id="86" name="Google Shape;86;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584200" lvl="0" indent="-355600" algn="l" rtl="0">
              <a:lnSpc>
                <a:spcPct val="150000"/>
              </a:lnSpc>
              <a:spcBef>
                <a:spcPts val="140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Distinguish between risks and issues.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Describe the role of risk management in project success.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Identify types of risks based on the project phases.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Explain the risk management process.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a:solidFill>
                  <a:srgbClr val="000000"/>
                </a:solidFill>
                <a:latin typeface="Arial"/>
                <a:ea typeface="Arial"/>
                <a:cs typeface="Arial"/>
                <a:sym typeface="Arial"/>
              </a:rPr>
              <a:t>Describe </a:t>
            </a:r>
            <a:r>
              <a:rPr lang="en" sz="2000" dirty="0">
                <a:solidFill>
                  <a:srgbClr val="000000"/>
                </a:solidFill>
                <a:latin typeface="Arial"/>
                <a:ea typeface="Arial"/>
                <a:cs typeface="Arial"/>
                <a:sym typeface="Arial"/>
              </a:rPr>
              <a:t>the five responses in risk management.</a:t>
            </a:r>
            <a:endParaRPr sz="2000" dirty="0">
              <a:solidFill>
                <a:srgbClr val="000000"/>
              </a:solidFill>
              <a:latin typeface="Arial"/>
              <a:ea typeface="Arial"/>
              <a:cs typeface="Arial"/>
              <a:sym typeface="Arial"/>
            </a:endParaRPr>
          </a:p>
          <a:p>
            <a:pPr marL="0" lvl="0" indent="0" algn="l" rtl="0">
              <a:spcBef>
                <a:spcPts val="1000"/>
              </a:spcBef>
              <a:spcAft>
                <a:spcPts val="1200"/>
              </a:spcAft>
              <a:buNone/>
            </a:pPr>
            <a:endParaRPr sz="20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5"/>
          <p:cNvSpPr txBox="1">
            <a:spLocks noGrp="1"/>
          </p:cNvSpPr>
          <p:nvPr>
            <p:ph type="body" idx="1"/>
          </p:nvPr>
        </p:nvSpPr>
        <p:spPr>
          <a:xfrm>
            <a:off x="5316000" y="1229875"/>
            <a:ext cx="37440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Successful project managers manage the differing perceptions of risk, and the widespread confusion about its very nature, by engaging in systematic risk management. </a:t>
            </a:r>
            <a:endParaRPr sz="2000" dirty="0">
              <a:latin typeface="Arial"/>
              <a:ea typeface="Arial"/>
              <a:cs typeface="Arial"/>
              <a:sym typeface="Arial"/>
            </a:endParaRPr>
          </a:p>
        </p:txBody>
      </p:sp>
      <p:pic>
        <p:nvPicPr>
          <p:cNvPr id="93" name="Google Shape;93;p15" title="Decorative "/>
          <p:cNvPicPr preferRelativeResize="0"/>
          <p:nvPr/>
        </p:nvPicPr>
        <p:blipFill>
          <a:blip r:embed="rId3">
            <a:alphaModFix/>
          </a:blip>
          <a:stretch>
            <a:fillRect/>
          </a:stretch>
        </p:blipFill>
        <p:spPr>
          <a:xfrm>
            <a:off x="152400" y="1170200"/>
            <a:ext cx="5011200" cy="2907540"/>
          </a:xfrm>
          <a:prstGeom prst="rect">
            <a:avLst/>
          </a:prstGeom>
          <a:noFill/>
          <a:ln>
            <a:noFill/>
          </a:ln>
        </p:spPr>
      </p:pic>
      <p:sp>
        <p:nvSpPr>
          <p:cNvPr id="94" name="Google Shape;94;p15"/>
          <p:cNvSpPr txBox="1"/>
          <p:nvPr/>
        </p:nvSpPr>
        <p:spPr>
          <a:xfrm>
            <a:off x="311700" y="4230150"/>
            <a:ext cx="3324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mohamed Hassan</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
        <p:nvSpPr>
          <p:cNvPr id="3" name="Title 2">
            <a:extLst>
              <a:ext uri="{FF2B5EF4-FFF2-40B4-BE49-F238E27FC236}">
                <a16:creationId xmlns:a16="http://schemas.microsoft.com/office/drawing/2014/main" id="{74866FFA-FCD4-4B3B-8EE4-53CD8F4B65A6}"/>
              </a:ext>
            </a:extLst>
          </p:cNvPr>
          <p:cNvSpPr>
            <a:spLocks noGrp="1"/>
          </p:cNvSpPr>
          <p:nvPr>
            <p:ph type="title"/>
          </p:nvPr>
        </p:nvSpPr>
        <p:spPr/>
        <p:txBody>
          <a:bodyPr>
            <a:normAutofit fontScale="90000"/>
          </a:bodyPr>
          <a:lstStyle/>
          <a:p>
            <a:r>
              <a:rPr lang="en" sz="3200" b="1" dirty="0">
                <a:latin typeface="Arial"/>
                <a:ea typeface="Arial"/>
                <a:cs typeface="Arial"/>
                <a:sym typeface="Arial"/>
              </a:rPr>
              <a:t>9.2. Risk Management and Project Success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Risk Management and Project Success</a:t>
            </a:r>
            <a:endParaRPr b="1" dirty="0">
              <a:latin typeface="Arial"/>
              <a:ea typeface="Arial"/>
              <a:cs typeface="Arial"/>
              <a:sym typeface="Arial"/>
            </a:endParaRPr>
          </a:p>
        </p:txBody>
      </p:sp>
      <p:sp>
        <p:nvSpPr>
          <p:cNvPr id="100" name="Google Shape;100;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latin typeface="Arial"/>
                <a:ea typeface="Arial"/>
                <a:cs typeface="Arial"/>
                <a:sym typeface="Arial"/>
              </a:rPr>
              <a:t>What is Risk Management?</a:t>
            </a:r>
            <a:endParaRPr sz="2000" b="1">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1200"/>
              </a:spcAft>
              <a:buNone/>
            </a:pPr>
            <a:r>
              <a:rPr lang="en" sz="2000">
                <a:solidFill>
                  <a:srgbClr val="373D3F"/>
                </a:solidFill>
                <a:highlight>
                  <a:srgbClr val="FFFFFF"/>
                </a:highlight>
                <a:latin typeface="Arial"/>
                <a:ea typeface="Arial"/>
                <a:cs typeface="Arial"/>
                <a:sym typeface="Arial"/>
              </a:rPr>
              <a:t>According to the Financial Times, risk management is “the process of identifying, quantifying, and managing the risks that an organization faces” (n.d.). In reality, the whole of project management can be thought of as an exercise in risk management because all aspects of project management involve anticipating change and the risks associated with it.</a:t>
            </a:r>
            <a:endParaRPr sz="2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990"/>
              <a:buFont typeface="Arial"/>
              <a:buNone/>
            </a:pPr>
            <a:r>
              <a:rPr lang="en" b="1">
                <a:latin typeface="Arial"/>
                <a:ea typeface="Arial"/>
                <a:cs typeface="Arial"/>
                <a:sym typeface="Arial"/>
              </a:rPr>
              <a:t>Risk Management and Project Success</a:t>
            </a:r>
            <a:endParaRPr b="1">
              <a:latin typeface="Arial"/>
              <a:ea typeface="Arial"/>
              <a:cs typeface="Arial"/>
              <a:sym typeface="Arial"/>
            </a:endParaRPr>
          </a:p>
          <a:p>
            <a:pPr marL="0" lvl="0" indent="0" algn="l" rtl="0">
              <a:spcBef>
                <a:spcPts val="0"/>
              </a:spcBef>
              <a:spcAft>
                <a:spcPts val="0"/>
              </a:spcAft>
              <a:buSzPts val="990"/>
              <a:buNone/>
            </a:pPr>
            <a:endParaRPr sz="2700"/>
          </a:p>
        </p:txBody>
      </p:sp>
      <p:sp>
        <p:nvSpPr>
          <p:cNvPr id="106" name="Google Shape;106;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373D3F"/>
                </a:solidFill>
                <a:highlight>
                  <a:srgbClr val="FFFFFF"/>
                </a:highlight>
                <a:latin typeface="Arial"/>
                <a:ea typeface="Arial"/>
                <a:cs typeface="Arial"/>
                <a:sym typeface="Arial"/>
              </a:rPr>
              <a:t>The tasks specifically associated with risk management include </a:t>
            </a:r>
            <a:endParaRPr sz="2000">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identifying the types of risk exposure within the company; </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measuring those potential risks; </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proposing means to hedge, insure, or mitigate some of the risks;</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 estimating the impact of various risks on the future earnings of the company</a:t>
            </a:r>
            <a:endParaRPr sz="2000">
              <a:solidFill>
                <a:srgbClr val="373D3F"/>
              </a:solidFill>
              <a:highlight>
                <a:srgbClr val="FFFFFF"/>
              </a:highlight>
              <a:latin typeface="Arial"/>
              <a:ea typeface="Arial"/>
              <a:cs typeface="Arial"/>
              <a:sym typeface="Arial"/>
            </a:endParaRPr>
          </a:p>
          <a:p>
            <a:pPr marL="457200" lvl="0" indent="0" algn="l" rtl="0">
              <a:spcBef>
                <a:spcPts val="1200"/>
              </a:spcBef>
              <a:spcAft>
                <a:spcPts val="1200"/>
              </a:spcAft>
              <a:buNone/>
            </a:pPr>
            <a:r>
              <a:rPr lang="en" sz="2000" b="1">
                <a:solidFill>
                  <a:srgbClr val="373D3F"/>
                </a:solidFill>
                <a:highlight>
                  <a:srgbClr val="FFFFFF"/>
                </a:highlight>
                <a:latin typeface="Arial"/>
                <a:ea typeface="Arial"/>
                <a:cs typeface="Arial"/>
                <a:sym typeface="Arial"/>
              </a:rPr>
              <a:t>(Financial Times).</a:t>
            </a:r>
            <a:endParaRPr sz="2000" b="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47426" y="0"/>
            <a:ext cx="8584998" cy="1017800"/>
          </a:xfrm>
          <a:prstGeom prst="rect">
            <a:avLst/>
          </a:prstGeom>
        </p:spPr>
        <p:txBody>
          <a:bodyPr spcFirstLastPara="1" wrap="square" lIns="91425" tIns="91425" rIns="91425" bIns="91425" anchor="t" anchorCtr="0">
            <a:noAutofit/>
          </a:bodyPr>
          <a:lstStyle/>
          <a:p>
            <a:pPr marL="0" lvl="0" indent="0" algn="l" rtl="0">
              <a:lnSpc>
                <a:spcPct val="128571"/>
              </a:lnSpc>
              <a:spcBef>
                <a:spcPts val="2400"/>
              </a:spcBef>
              <a:spcAft>
                <a:spcPts val="0"/>
              </a:spcAft>
              <a:buSzPts val="990"/>
              <a:buNone/>
            </a:pPr>
            <a:r>
              <a:rPr lang="en" sz="3030" b="1" dirty="0">
                <a:latin typeface="Arial"/>
                <a:ea typeface="Arial"/>
                <a:cs typeface="Arial"/>
                <a:sym typeface="Arial"/>
              </a:rPr>
              <a:t>9.3. Risk Management Process</a:t>
            </a:r>
            <a:endParaRPr sz="3030" b="1" dirty="0">
              <a:latin typeface="Arial"/>
              <a:ea typeface="Arial"/>
              <a:cs typeface="Arial"/>
              <a:sym typeface="Arial"/>
            </a:endParaRPr>
          </a:p>
          <a:p>
            <a:pPr marL="0" lvl="0" indent="0" algn="l" rtl="0">
              <a:spcBef>
                <a:spcPts val="2400"/>
              </a:spcBef>
              <a:spcAft>
                <a:spcPts val="0"/>
              </a:spcAft>
              <a:buSzPts val="990"/>
              <a:buNone/>
            </a:pPr>
            <a:endParaRPr sz="2700" dirty="0"/>
          </a:p>
        </p:txBody>
      </p:sp>
      <p:sp>
        <p:nvSpPr>
          <p:cNvPr id="112" name="Google Shape;112;p18"/>
          <p:cNvSpPr txBox="1">
            <a:spLocks noGrp="1"/>
          </p:cNvSpPr>
          <p:nvPr>
            <p:ph type="body" idx="1"/>
          </p:nvPr>
        </p:nvSpPr>
        <p:spPr>
          <a:xfrm>
            <a:off x="4159325" y="1229875"/>
            <a:ext cx="46731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Managing risks on projects is a process that includes risk assessment and a mitigation strategy for those risks. </a:t>
            </a:r>
            <a:r>
              <a:rPr lang="en" sz="2000" b="1">
                <a:solidFill>
                  <a:srgbClr val="373D3F"/>
                </a:solidFill>
                <a:highlight>
                  <a:srgbClr val="FFFFFF"/>
                </a:highlight>
                <a:latin typeface="Arial"/>
                <a:ea typeface="Arial"/>
                <a:cs typeface="Arial"/>
                <a:sym typeface="Arial"/>
              </a:rPr>
              <a:t>Risk assessment includes both the identification of potential risk and the evaluation of the potential impact of the risk.</a:t>
            </a:r>
            <a:endParaRPr sz="2000" b="1">
              <a:latin typeface="Arial"/>
              <a:ea typeface="Arial"/>
              <a:cs typeface="Arial"/>
              <a:sym typeface="Arial"/>
            </a:endParaRPr>
          </a:p>
        </p:txBody>
      </p:sp>
      <p:pic>
        <p:nvPicPr>
          <p:cNvPr id="113" name="Google Shape;113;p18" title="Decorative"/>
          <p:cNvPicPr preferRelativeResize="0"/>
          <p:nvPr/>
        </p:nvPicPr>
        <p:blipFill>
          <a:blip r:embed="rId3">
            <a:alphaModFix/>
          </a:blip>
          <a:stretch>
            <a:fillRect/>
          </a:stretch>
        </p:blipFill>
        <p:spPr>
          <a:xfrm>
            <a:off x="152400" y="1017800"/>
            <a:ext cx="3820901" cy="3820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2459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Risk Management Process I</a:t>
            </a:r>
            <a:endParaRPr b="1" dirty="0">
              <a:latin typeface="Arial"/>
              <a:ea typeface="Arial"/>
              <a:cs typeface="Arial"/>
              <a:sym typeface="Arial"/>
            </a:endParaRPr>
          </a:p>
        </p:txBody>
      </p:sp>
      <p:sp>
        <p:nvSpPr>
          <p:cNvPr id="119" name="Google Shape;119;p19"/>
          <p:cNvSpPr txBox="1">
            <a:spLocks noGrp="1"/>
          </p:cNvSpPr>
          <p:nvPr>
            <p:ph type="body" idx="1"/>
          </p:nvPr>
        </p:nvSpPr>
        <p:spPr>
          <a:xfrm>
            <a:off x="311700" y="853776"/>
            <a:ext cx="8520600" cy="3890346"/>
          </a:xfrm>
          <a:prstGeom prst="rect">
            <a:avLst/>
          </a:prstGeom>
        </p:spPr>
        <p:txBody>
          <a:bodyPr spcFirstLastPara="1" wrap="square" lIns="91425" tIns="91425" rIns="91425" bIns="91425" anchor="t" anchorCtr="0">
            <a:noAutofit/>
          </a:bodyPr>
          <a:lstStyle/>
          <a:p>
            <a:pPr marL="0" lvl="0" indent="0" algn="l" rtl="0">
              <a:lnSpc>
                <a:spcPct val="128571"/>
              </a:lnSpc>
              <a:spcBef>
                <a:spcPts val="1200"/>
              </a:spcBef>
              <a:spcAft>
                <a:spcPts val="0"/>
              </a:spcAft>
              <a:buNone/>
            </a:pPr>
            <a:r>
              <a:rPr lang="en" sz="1600" b="1" dirty="0">
                <a:solidFill>
                  <a:srgbClr val="373D3F"/>
                </a:solidFill>
                <a:latin typeface="Arial"/>
                <a:ea typeface="Arial"/>
                <a:cs typeface="Arial"/>
                <a:sym typeface="Arial"/>
              </a:rPr>
              <a:t>Risk Identification</a:t>
            </a:r>
            <a:endParaRPr sz="1600" b="1" dirty="0">
              <a:solidFill>
                <a:srgbClr val="373D3F"/>
              </a:solidFill>
              <a:latin typeface="Arial"/>
              <a:ea typeface="Arial"/>
              <a:cs typeface="Arial"/>
              <a:sym typeface="Arial"/>
            </a:endParaRPr>
          </a:p>
          <a:p>
            <a:pPr marL="0" lvl="0" indent="0" algn="l" rtl="0">
              <a:lnSpc>
                <a:spcPct val="150000"/>
              </a:lnSpc>
              <a:spcBef>
                <a:spcPts val="1200"/>
              </a:spcBef>
              <a:spcAft>
                <a:spcPts val="0"/>
              </a:spcAft>
              <a:buNone/>
            </a:pPr>
            <a:r>
              <a:rPr lang="en" sz="1600" dirty="0">
                <a:solidFill>
                  <a:srgbClr val="373D3F"/>
                </a:solidFill>
                <a:latin typeface="Arial"/>
                <a:ea typeface="Arial"/>
                <a:cs typeface="Arial"/>
                <a:sym typeface="Arial"/>
              </a:rPr>
              <a:t>Identifying the sources of risk by category is another method for exploring potential risk on a project. Some examples of categories for potential risks include the following:</a:t>
            </a:r>
            <a:endParaRPr sz="1600" dirty="0">
              <a:solidFill>
                <a:srgbClr val="373D3F"/>
              </a:solidFill>
              <a:latin typeface="Arial"/>
              <a:ea typeface="Arial"/>
              <a:cs typeface="Arial"/>
              <a:sym typeface="Arial"/>
            </a:endParaRPr>
          </a:p>
          <a:p>
            <a:pPr marL="2286000" lvl="5" indent="0">
              <a:lnSpc>
                <a:spcPct val="100000"/>
              </a:lnSpc>
              <a:spcBef>
                <a:spcPts val="1200"/>
              </a:spcBef>
              <a:buNone/>
            </a:pPr>
            <a:r>
              <a:rPr lang="en" b="1" dirty="0">
                <a:solidFill>
                  <a:srgbClr val="373D3F"/>
                </a:solidFill>
                <a:latin typeface="Arial"/>
                <a:ea typeface="Arial"/>
                <a:cs typeface="Arial"/>
                <a:sym typeface="Arial"/>
              </a:rPr>
              <a:t>Technical	</a:t>
            </a:r>
            <a:r>
              <a:rPr lang="en-CA" b="1" dirty="0">
                <a:solidFill>
                  <a:srgbClr val="373D3F"/>
                </a:solidFill>
                <a:latin typeface="Arial"/>
                <a:ea typeface="Arial"/>
                <a:cs typeface="Arial"/>
                <a:sym typeface="Arial"/>
              </a:rPr>
              <a:t>Weather</a:t>
            </a:r>
            <a:endParaRPr lang="en" b="1" dirty="0">
              <a:solidFill>
                <a:srgbClr val="373D3F"/>
              </a:solidFill>
              <a:latin typeface="Arial"/>
              <a:ea typeface="Arial"/>
              <a:cs typeface="Arial"/>
              <a:sym typeface="Arial"/>
            </a:endParaRPr>
          </a:p>
          <a:p>
            <a:pPr marL="2286000" lvl="5" indent="0">
              <a:lnSpc>
                <a:spcPct val="100000"/>
              </a:lnSpc>
              <a:spcBef>
                <a:spcPts val="1200"/>
              </a:spcBef>
              <a:buNone/>
            </a:pPr>
            <a:r>
              <a:rPr lang="en" b="1" dirty="0">
                <a:solidFill>
                  <a:srgbClr val="373D3F"/>
                </a:solidFill>
                <a:latin typeface="Arial"/>
                <a:ea typeface="Arial"/>
                <a:cs typeface="Arial"/>
                <a:sym typeface="Arial"/>
              </a:rPr>
              <a:t>Cost		Financial </a:t>
            </a:r>
          </a:p>
          <a:p>
            <a:pPr marL="2286000" lvl="5" indent="0">
              <a:lnSpc>
                <a:spcPct val="100000"/>
              </a:lnSpc>
              <a:spcBef>
                <a:spcPts val="1200"/>
              </a:spcBef>
              <a:buNone/>
            </a:pPr>
            <a:r>
              <a:rPr lang="en" b="1" dirty="0">
                <a:solidFill>
                  <a:srgbClr val="373D3F"/>
                </a:solidFill>
                <a:latin typeface="Arial"/>
                <a:ea typeface="Arial"/>
                <a:cs typeface="Arial"/>
                <a:sym typeface="Arial"/>
              </a:rPr>
              <a:t>Schedule	</a:t>
            </a:r>
            <a:r>
              <a:rPr lang="en-CA" b="1" dirty="0">
                <a:solidFill>
                  <a:srgbClr val="373D3F"/>
                </a:solidFill>
                <a:latin typeface="Arial"/>
                <a:ea typeface="Arial"/>
                <a:cs typeface="Arial"/>
                <a:sym typeface="Arial"/>
              </a:rPr>
              <a:t>Political </a:t>
            </a:r>
            <a:endParaRPr b="1" dirty="0">
              <a:solidFill>
                <a:srgbClr val="373D3F"/>
              </a:solidFill>
              <a:latin typeface="Arial"/>
              <a:ea typeface="Arial"/>
              <a:cs typeface="Arial"/>
              <a:sym typeface="Arial"/>
            </a:endParaRPr>
          </a:p>
          <a:p>
            <a:pPr marL="2286000" lvl="5" indent="0">
              <a:lnSpc>
                <a:spcPct val="100000"/>
              </a:lnSpc>
              <a:spcBef>
                <a:spcPts val="1200"/>
              </a:spcBef>
              <a:buNone/>
            </a:pPr>
            <a:r>
              <a:rPr lang="en" b="1" dirty="0">
                <a:solidFill>
                  <a:srgbClr val="373D3F"/>
                </a:solidFill>
                <a:latin typeface="Arial"/>
                <a:ea typeface="Arial"/>
                <a:cs typeface="Arial"/>
                <a:sym typeface="Arial"/>
              </a:rPr>
              <a:t>Client	</a:t>
            </a:r>
            <a:r>
              <a:rPr lang="en-CA" b="1" dirty="0">
                <a:solidFill>
                  <a:srgbClr val="373D3F"/>
                </a:solidFill>
                <a:latin typeface="Arial"/>
                <a:ea typeface="Arial"/>
                <a:cs typeface="Arial"/>
                <a:sym typeface="Arial"/>
              </a:rPr>
              <a:t>People</a:t>
            </a:r>
          </a:p>
          <a:p>
            <a:pPr marL="2286000" lvl="5" indent="0">
              <a:lnSpc>
                <a:spcPct val="100000"/>
              </a:lnSpc>
              <a:spcBef>
                <a:spcPts val="1200"/>
              </a:spcBef>
              <a:buNone/>
            </a:pPr>
            <a:r>
              <a:rPr lang="en" b="1" dirty="0">
                <a:solidFill>
                  <a:srgbClr val="373D3F"/>
                </a:solidFill>
                <a:latin typeface="Arial"/>
                <a:ea typeface="Arial"/>
                <a:cs typeface="Arial"/>
                <a:sym typeface="Arial"/>
              </a:rPr>
              <a:t>Contractual	</a:t>
            </a:r>
            <a:r>
              <a:rPr lang="en-CA" b="1" dirty="0">
                <a:solidFill>
                  <a:srgbClr val="373D3F"/>
                </a:solidFill>
                <a:latin typeface="Arial"/>
                <a:ea typeface="Arial"/>
                <a:cs typeface="Arial"/>
                <a:sym typeface="Arial"/>
              </a:rPr>
              <a:t>Environmental</a:t>
            </a:r>
            <a:endParaRPr lang="en" sz="1800" b="1" dirty="0">
              <a:solidFill>
                <a:srgbClr val="373D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Risk Management Process II</a:t>
            </a:r>
            <a:endParaRPr b="1" dirty="0">
              <a:latin typeface="Arial"/>
              <a:ea typeface="Arial"/>
              <a:cs typeface="Arial"/>
              <a:sym typeface="Arial"/>
            </a:endParaRPr>
          </a:p>
        </p:txBody>
      </p:sp>
      <p:sp>
        <p:nvSpPr>
          <p:cNvPr id="125" name="Google Shape;125;p20"/>
          <p:cNvSpPr txBox="1">
            <a:spLocks noGrp="1"/>
          </p:cNvSpPr>
          <p:nvPr>
            <p:ph type="body" idx="1"/>
          </p:nvPr>
        </p:nvSpPr>
        <p:spPr>
          <a:xfrm>
            <a:off x="3598394" y="1017800"/>
            <a:ext cx="5418103" cy="2205624"/>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000" b="1" dirty="0">
                <a:latin typeface="Arial"/>
                <a:ea typeface="Arial"/>
                <a:cs typeface="Arial"/>
                <a:sym typeface="Arial"/>
              </a:rPr>
              <a:t>Risk Evaluation</a:t>
            </a:r>
            <a:endParaRPr sz="2000" b="1" dirty="0">
              <a:latin typeface="Arial"/>
              <a:ea typeface="Arial"/>
              <a:cs typeface="Arial"/>
              <a:sym typeface="Arial"/>
            </a:endParaRPr>
          </a:p>
          <a:p>
            <a:pPr marL="0" lvl="0" indent="0" algn="just" rtl="0">
              <a:spcBef>
                <a:spcPts val="1200"/>
              </a:spcBef>
              <a:spcAft>
                <a:spcPts val="1200"/>
              </a:spcAft>
              <a:buNone/>
            </a:pPr>
            <a:r>
              <a:rPr lang="en" sz="2000" dirty="0">
                <a:solidFill>
                  <a:srgbClr val="373D3F"/>
                </a:solidFill>
                <a:highlight>
                  <a:srgbClr val="FFFFFF"/>
                </a:highlight>
                <a:latin typeface="Arial"/>
                <a:ea typeface="Arial"/>
                <a:cs typeface="Arial"/>
                <a:sym typeface="Arial"/>
              </a:rPr>
              <a:t>Risk evaluation is about developing an understanding of which potential risks have the greatest possibility of occurring and can have the greatest negative impact on the project </a:t>
            </a:r>
            <a:endParaRPr sz="2000" dirty="0">
              <a:latin typeface="Arial"/>
              <a:ea typeface="Arial"/>
              <a:cs typeface="Arial"/>
              <a:sym typeface="Arial"/>
            </a:endParaRPr>
          </a:p>
        </p:txBody>
      </p:sp>
      <p:pic>
        <p:nvPicPr>
          <p:cNvPr id="126" name="Google Shape;126;p20" title="Graphic of Risk Management Process"/>
          <p:cNvPicPr preferRelativeResize="0">
            <a:picLocks noChangeAspect="1"/>
          </p:cNvPicPr>
          <p:nvPr/>
        </p:nvPicPr>
        <p:blipFill>
          <a:blip r:embed="rId3">
            <a:alphaModFix/>
          </a:blip>
          <a:stretch>
            <a:fillRect/>
          </a:stretch>
        </p:blipFill>
        <p:spPr>
          <a:xfrm>
            <a:off x="55140" y="1330128"/>
            <a:ext cx="3240629" cy="2824471"/>
          </a:xfrm>
          <a:prstGeom prst="rect">
            <a:avLst/>
          </a:prstGeom>
          <a:noFill/>
          <a:ln>
            <a:noFill/>
          </a:ln>
        </p:spPr>
      </p:pic>
      <p:pic>
        <p:nvPicPr>
          <p:cNvPr id="7" name="Picture 6" descr="A risk matrix of probability vs impact">
            <a:extLst>
              <a:ext uri="{FF2B5EF4-FFF2-40B4-BE49-F238E27FC236}">
                <a16:creationId xmlns:a16="http://schemas.microsoft.com/office/drawing/2014/main" id="{ABC43AF9-DB28-47FE-9E89-8173430098EE}"/>
              </a:ext>
            </a:extLst>
          </p:cNvPr>
          <p:cNvPicPr>
            <a:picLocks noChangeAspect="1"/>
          </p:cNvPicPr>
          <p:nvPr/>
        </p:nvPicPr>
        <p:blipFill>
          <a:blip r:embed="rId4"/>
          <a:srcRect/>
          <a:stretch/>
        </p:blipFill>
        <p:spPr>
          <a:xfrm>
            <a:off x="3607845" y="3113187"/>
            <a:ext cx="5408651" cy="17307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1991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Risk Management Process</a:t>
            </a:r>
            <a:endParaRPr b="1" dirty="0">
              <a:latin typeface="Arial"/>
              <a:ea typeface="Arial"/>
              <a:cs typeface="Arial"/>
              <a:sym typeface="Arial"/>
            </a:endParaRPr>
          </a:p>
        </p:txBody>
      </p:sp>
      <p:sp>
        <p:nvSpPr>
          <p:cNvPr id="132" name="Google Shape;132;p21"/>
          <p:cNvSpPr txBox="1">
            <a:spLocks noGrp="1"/>
          </p:cNvSpPr>
          <p:nvPr>
            <p:ph type="body" idx="1"/>
          </p:nvPr>
        </p:nvSpPr>
        <p:spPr>
          <a:xfrm>
            <a:off x="311700" y="806900"/>
            <a:ext cx="8520600" cy="3872676"/>
          </a:xfrm>
          <a:prstGeom prst="rect">
            <a:avLst/>
          </a:prstGeom>
        </p:spPr>
        <p:txBody>
          <a:bodyPr spcFirstLastPara="1" wrap="square" lIns="91425" tIns="91425" rIns="91425" bIns="91425" anchor="t" anchorCtr="0">
            <a:noAutofit/>
          </a:bodyPr>
          <a:lstStyle/>
          <a:p>
            <a:pPr marL="0" lvl="0" indent="0" algn="l" rtl="0">
              <a:lnSpc>
                <a:spcPct val="128571"/>
              </a:lnSpc>
              <a:spcBef>
                <a:spcPts val="3600"/>
              </a:spcBef>
              <a:spcAft>
                <a:spcPts val="0"/>
              </a:spcAft>
              <a:buNone/>
            </a:pPr>
            <a:r>
              <a:rPr lang="en-US" sz="1800" b="1" dirty="0">
                <a:solidFill>
                  <a:srgbClr val="373D3F"/>
                </a:solidFill>
                <a:latin typeface="Arial"/>
                <a:ea typeface="Arial"/>
                <a:cs typeface="Arial"/>
                <a:sym typeface="Arial"/>
              </a:rPr>
              <a:t>Risk Mitigation</a:t>
            </a:r>
          </a:p>
          <a:p>
            <a:pPr marL="0" lvl="0" indent="0" algn="l" rtl="0">
              <a:lnSpc>
                <a:spcPct val="150000"/>
              </a:lnSpc>
              <a:spcAft>
                <a:spcPts val="0"/>
              </a:spcAft>
              <a:buNone/>
            </a:pPr>
            <a:r>
              <a:rPr lang="en-US" sz="1800" dirty="0">
                <a:solidFill>
                  <a:srgbClr val="373D3F"/>
                </a:solidFill>
                <a:latin typeface="Arial"/>
                <a:ea typeface="Arial"/>
                <a:cs typeface="Arial"/>
                <a:sym typeface="Arial"/>
              </a:rPr>
              <a:t>After the risk has been identified and evaluated, the project team develops a risk mitigation plan, which is a plan to reduce the impact of an unexpected event. The project team mitigates risks in various ways:</a:t>
            </a:r>
          </a:p>
          <a:p>
            <a:pPr marL="457200" lvl="0" indent="-355600" algn="l" rtl="0">
              <a:lnSpc>
                <a:spcPct val="150000"/>
              </a:lnSpc>
              <a:spcAft>
                <a:spcPts val="0"/>
              </a:spcAft>
              <a:buClr>
                <a:srgbClr val="373D3F"/>
              </a:buClr>
              <a:buSzPts val="2000"/>
              <a:buFont typeface="Arial"/>
              <a:buChar char="●"/>
            </a:pPr>
            <a:r>
              <a:rPr lang="en-US" sz="1800" dirty="0">
                <a:solidFill>
                  <a:srgbClr val="373D3F"/>
                </a:solidFill>
                <a:latin typeface="Arial"/>
                <a:ea typeface="Arial"/>
                <a:cs typeface="Arial"/>
                <a:sym typeface="Arial"/>
              </a:rPr>
              <a:t>Risk avoidance</a:t>
            </a:r>
          </a:p>
          <a:p>
            <a:pPr marL="457200" lvl="0" indent="-355600" algn="l" rtl="0">
              <a:lnSpc>
                <a:spcPct val="150000"/>
              </a:lnSpc>
              <a:spcAft>
                <a:spcPts val="0"/>
              </a:spcAft>
              <a:buClr>
                <a:srgbClr val="373D3F"/>
              </a:buClr>
              <a:buSzPts val="2000"/>
              <a:buFont typeface="Arial"/>
              <a:buChar char="●"/>
            </a:pPr>
            <a:r>
              <a:rPr lang="en-US" sz="1800" dirty="0">
                <a:solidFill>
                  <a:srgbClr val="373D3F"/>
                </a:solidFill>
                <a:latin typeface="Arial"/>
                <a:ea typeface="Arial"/>
                <a:cs typeface="Arial"/>
                <a:sym typeface="Arial"/>
              </a:rPr>
              <a:t>Risk sharing</a:t>
            </a:r>
          </a:p>
          <a:p>
            <a:pPr marL="457200" lvl="0" indent="-355600" algn="l" rtl="0">
              <a:lnSpc>
                <a:spcPct val="150000"/>
              </a:lnSpc>
              <a:spcAft>
                <a:spcPts val="0"/>
              </a:spcAft>
              <a:buClr>
                <a:srgbClr val="373D3F"/>
              </a:buClr>
              <a:buSzPts val="2000"/>
              <a:buFont typeface="Arial"/>
              <a:buChar char="●"/>
            </a:pPr>
            <a:r>
              <a:rPr lang="en-US" sz="1800" dirty="0">
                <a:solidFill>
                  <a:srgbClr val="373D3F"/>
                </a:solidFill>
                <a:latin typeface="Arial"/>
                <a:ea typeface="Arial"/>
                <a:cs typeface="Arial"/>
                <a:sym typeface="Arial"/>
              </a:rPr>
              <a:t>Risk reduction</a:t>
            </a:r>
          </a:p>
          <a:p>
            <a:pPr marL="457200" lvl="0" indent="-355600" algn="l" rtl="0">
              <a:lnSpc>
                <a:spcPct val="150000"/>
              </a:lnSpc>
              <a:spcAft>
                <a:spcPts val="0"/>
              </a:spcAft>
              <a:buClr>
                <a:srgbClr val="373D3F"/>
              </a:buClr>
              <a:buSzPts val="2000"/>
              <a:buFont typeface="Arial"/>
              <a:buChar char="●"/>
            </a:pPr>
            <a:r>
              <a:rPr lang="en-US" sz="1800" dirty="0">
                <a:solidFill>
                  <a:srgbClr val="373D3F"/>
                </a:solidFill>
                <a:latin typeface="Arial"/>
                <a:ea typeface="Arial"/>
                <a:cs typeface="Arial"/>
                <a:sym typeface="Arial"/>
              </a:rPr>
              <a:t>Risk transfer</a:t>
            </a:r>
          </a:p>
          <a:p>
            <a:pPr marL="0" lvl="0" indent="0" algn="l" rtl="0">
              <a:spcBef>
                <a:spcPts val="1900"/>
              </a:spcBef>
              <a:spcAft>
                <a:spcPts val="1200"/>
              </a:spcAft>
              <a:buNone/>
            </a:pPr>
            <a:endParaRPr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928</Words>
  <Application>Microsoft Office PowerPoint</Application>
  <PresentationFormat>On-screen Show (16:9)</PresentationFormat>
  <Paragraphs>72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Montserrat</vt:lpstr>
      <vt:lpstr>Roboto</vt:lpstr>
      <vt:lpstr>Geometric</vt:lpstr>
      <vt:lpstr>Essentials of Project Management </vt:lpstr>
      <vt:lpstr>9.1. Learning Objectives </vt:lpstr>
      <vt:lpstr>9.2. Risk Management and Project Success</vt:lpstr>
      <vt:lpstr>Risk Management and Project Success</vt:lpstr>
      <vt:lpstr>Risk Management and Project Success </vt:lpstr>
      <vt:lpstr>9.3. Risk Management Process </vt:lpstr>
      <vt:lpstr>Risk Management Process I</vt:lpstr>
      <vt:lpstr>Risk Management Process II</vt:lpstr>
      <vt:lpstr>Risk Management Process</vt:lpstr>
      <vt:lpstr>9.4. Contingency Planning</vt:lpstr>
      <vt:lpstr>9.5. Risks in Project Phases</vt:lpstr>
      <vt:lpstr>9.5. Ethics and Risk Management</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9</dc:title>
  <dc:creator>Halle-Shook, Michele</dc:creator>
  <cp:lastModifiedBy>Steeves, Catherine</cp:lastModifiedBy>
  <cp:revision>2</cp:revision>
  <dcterms:modified xsi:type="dcterms:W3CDTF">2023-08-23T12:58:36Z</dcterms:modified>
</cp:coreProperties>
</file>