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0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6319124d5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6319124d5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6319124d5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6319124d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6319124d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6319124d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6319124d5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6319124d5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6319124d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6319124d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6319124d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6319124d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rgbClr val="373D3F"/>
                </a:solidFill>
                <a:highlight>
                  <a:srgbClr val="FFFFFF"/>
                </a:highlight>
              </a:rPr>
              <a:t>The communications planning process concerns defining the types of information you will deliver, who will receive it, the format for communicating it, and the timing of its release and distribution. </a:t>
            </a:r>
            <a:endParaRPr sz="1500">
              <a:solidFill>
                <a:srgbClr val="434343"/>
              </a:solidFill>
            </a:endParaRPr>
          </a:p>
          <a:p>
            <a:pPr marL="0" lvl="0" indent="0" algn="l" rtl="0">
              <a:lnSpc>
                <a:spcPct val="150000"/>
              </a:lnSpc>
              <a:spcBef>
                <a:spcPts val="2000"/>
              </a:spcBef>
              <a:spcAft>
                <a:spcPts val="0"/>
              </a:spcAft>
              <a:buNone/>
            </a:pPr>
            <a:endParaRPr sz="1350">
              <a:solidFill>
                <a:srgbClr val="373D3F"/>
              </a:solidFill>
              <a:latin typeface="Montserrat"/>
              <a:ea typeface="Montserrat"/>
              <a:cs typeface="Montserrat"/>
              <a:sym typeface="Montserrat"/>
            </a:endParaRPr>
          </a:p>
          <a:p>
            <a:pPr marL="0" lvl="0" indent="0" algn="l" rtl="0">
              <a:lnSpc>
                <a:spcPct val="150000"/>
              </a:lnSpc>
              <a:spcBef>
                <a:spcPts val="2000"/>
              </a:spcBef>
              <a:spcAft>
                <a:spcPts val="0"/>
              </a:spcAft>
              <a:buClr>
                <a:schemeClr val="dk1"/>
              </a:buClr>
              <a:buSzPts val="1100"/>
              <a:buFont typeface="Arial"/>
              <a:buNone/>
            </a:pPr>
            <a:r>
              <a:rPr lang="en" sz="1500">
                <a:solidFill>
                  <a:srgbClr val="373D3F"/>
                </a:solidFill>
              </a:rPr>
              <a:t>90% of a project manager’s job is spent on communication, so it’s important to make sure everybody gets the right message at the right time.</a:t>
            </a:r>
            <a:endParaRPr sz="1500">
              <a:solidFill>
                <a:srgbClr val="373D3F"/>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6319124d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6319124d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6319124d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6319124d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6319124d5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6319124d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6319124d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6319124d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2000">
                <a:solidFill>
                  <a:srgbClr val="373D3F"/>
                </a:solidFill>
                <a:highlight>
                  <a:srgbClr val="FFFFFF"/>
                </a:highlight>
              </a:rPr>
              <a:t>Getting a team together at the same time can be a challenge—especially if they are spread out across time zones.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6319124d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6319124d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Montserrat"/>
                <a:ea typeface="Montserrat"/>
                <a:cs typeface="Montserrat"/>
                <a:sym typeface="Montserrat"/>
              </a:rPr>
              <a:t>At the very least, you will need to be conversant enough with contract terminology so that you can ensure that a contract proposed by your organization’s legal department adequately translates the project requirements into legal obligations.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6319124d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6319124d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Montserrat"/>
                <a:ea typeface="Montserrat"/>
                <a:cs typeface="Montserrat"/>
                <a:sym typeface="Montserrat"/>
              </a:rPr>
              <a:t>Understanding how to work in or lead a virtual team is now a fundamental requirement for people in many organizations…. The fact is that leading a virtual team is not like leading a traditional team</a:t>
            </a: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350">
                <a:solidFill>
                  <a:srgbClr val="373D3F"/>
                </a:solidFill>
                <a:highlight>
                  <a:srgbClr val="FFFFFF"/>
                </a:highlight>
                <a:latin typeface="Montserrat"/>
                <a:ea typeface="Montserrat"/>
                <a:cs typeface="Montserrat"/>
                <a:sym typeface="Montserrat"/>
              </a:rPr>
              <a:t>People who lead and work on virtual teams need to have special skills, including an understanding of human dynamics and performance without the benefit of normal social cues, knowledge of how to manage across functional areas and national cultures, skill in managing their careers and others without the benefit of face-to-face interactions, and the ability to use leverage and electronic communication technology as their primary means of communicating and collaborating. (Duarte and Tennant Snyder, 2006, p. 4)</a:t>
            </a:r>
            <a:endParaRPr sz="1350">
              <a:solidFill>
                <a:srgbClr val="373D3F"/>
              </a:solidFill>
              <a:highlight>
                <a:srgbClr val="FFFFFF"/>
              </a:highlight>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3"/>
        <p:cNvGrpSpPr/>
        <p:nvPr/>
      </p:nvGrpSpPr>
      <p:grpSpPr>
        <a:xfrm>
          <a:off x="0" y="0"/>
          <a:ext cx="0" cy="0"/>
          <a:chOff x="0" y="0"/>
          <a:chExt cx="0" cy="0"/>
        </a:xfrm>
      </p:grpSpPr>
      <p:grpSp>
        <p:nvGrpSpPr>
          <p:cNvPr id="64" name="Google Shape;64;p11"/>
          <p:cNvGrpSpPr/>
          <p:nvPr/>
        </p:nvGrpSpPr>
        <p:grpSpPr>
          <a:xfrm>
            <a:off x="6098378" y="5"/>
            <a:ext cx="3045625" cy="2030570"/>
            <a:chOff x="6098378" y="5"/>
            <a:chExt cx="3045625" cy="2030570"/>
          </a:xfrm>
        </p:grpSpPr>
        <p:sp>
          <p:nvSpPr>
            <p:cNvPr id="65" name="Google Shape;6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1" name="Google Shape;71;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2" name="Google Shape;72;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1648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4"/>
        <p:cNvGrpSpPr/>
        <p:nvPr/>
      </p:nvGrpSpPr>
      <p:grpSpPr>
        <a:xfrm>
          <a:off x="0" y="0"/>
          <a:ext cx="0" cy="0"/>
          <a:chOff x="0" y="0"/>
          <a:chExt cx="0" cy="0"/>
        </a:xfrm>
      </p:grpSpPr>
      <p:grpSp>
        <p:nvGrpSpPr>
          <p:cNvPr id="45" name="Google Shape;45;p8"/>
          <p:cNvGrpSpPr/>
          <p:nvPr/>
        </p:nvGrpSpPr>
        <p:grpSpPr>
          <a:xfrm>
            <a:off x="6098378" y="5"/>
            <a:ext cx="3045625" cy="2030570"/>
            <a:chOff x="6098378" y="5"/>
            <a:chExt cx="3045625" cy="2030570"/>
          </a:xfrm>
        </p:grpSpPr>
        <p:sp>
          <p:nvSpPr>
            <p:cNvPr id="46" name="Google Shape;46;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2" name="Google Shape;52;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6" name="Google Shape;56;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9" name="Google Shape;59;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2" name="Google Shape;62;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brookecagle?utm_source=unsplash&amp;utm_medium=referral&amp;utm_content=creditCopyTex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s://unsplash.com/s/photos/synchronous-communication?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unsplash.com/s/photos/asynchronous-communication?utm_source=unsplash&amp;utm_medium=referral&amp;utm_content=creditCopyText" TargetMode="External"/><Relationship Id="rId4" Type="http://schemas.openxmlformats.org/officeDocument/2006/relationships/hyperlink" Target="https://unsplash.com/@austindistel?utm_source=unsplash&amp;utm_medium=referral&amp;utm_content=creditCopyTex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andrewtneel?utm_source=unsplash&amp;utm_medium=referral&amp;utm_content=creditCopyTex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https://unsplash.com/s/photos/virtual-project-management?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000" dirty="0">
                <a:latin typeface="Arial"/>
                <a:ea typeface="Arial"/>
                <a:cs typeface="Arial"/>
                <a:sym typeface="Arial"/>
              </a:rPr>
              <a:t>Essentials of Project Management</a:t>
            </a:r>
            <a:endParaRPr sz="4000" dirty="0">
              <a:latin typeface="Arial"/>
              <a:ea typeface="Arial"/>
              <a:cs typeface="Arial"/>
              <a:sym typeface="Arial"/>
            </a:endParaRPr>
          </a:p>
        </p:txBody>
      </p:sp>
      <p:sp>
        <p:nvSpPr>
          <p:cNvPr id="80" name="Google Shape;80;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3042" dirty="0">
                <a:latin typeface="Arial"/>
                <a:ea typeface="Arial"/>
                <a:cs typeface="Arial"/>
                <a:sym typeface="Arial"/>
              </a:rPr>
              <a:t>Chapter 8 - Project Communication </a:t>
            </a:r>
            <a:endParaRPr sz="3042" dirty="0">
              <a:latin typeface="Arial"/>
              <a:ea typeface="Arial"/>
              <a:cs typeface="Arial"/>
              <a:sym typeface="Arial"/>
            </a:endParaRPr>
          </a:p>
        </p:txBody>
      </p:sp>
      <p:grpSp>
        <p:nvGrpSpPr>
          <p:cNvPr id="7" name="Group 6"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04034C96-4E63-48B2-9C21-ED5342112625}"/>
              </a:ext>
            </a:extLst>
          </p:cNvPr>
          <p:cNvGrpSpPr/>
          <p:nvPr/>
        </p:nvGrpSpPr>
        <p:grpSpPr>
          <a:xfrm>
            <a:off x="598088" y="4380317"/>
            <a:ext cx="7947824" cy="444502"/>
            <a:chOff x="598088" y="4514272"/>
            <a:chExt cx="7947824" cy="444502"/>
          </a:xfrm>
        </p:grpSpPr>
        <p:pic>
          <p:nvPicPr>
            <p:cNvPr id="8" name="Google Shape;92;p23" descr="CC BY-NC-SA 4.0 License Logo">
              <a:extLst>
                <a:ext uri="{FF2B5EF4-FFF2-40B4-BE49-F238E27FC236}">
                  <a16:creationId xmlns:a16="http://schemas.microsoft.com/office/drawing/2014/main" id="{E44060A0-F933-4FD1-AD9F-A3DBB0CDBBA2}"/>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9" name="Google Shape;91;p23">
              <a:extLst>
                <a:ext uri="{FF2B5EF4-FFF2-40B4-BE49-F238E27FC236}">
                  <a16:creationId xmlns:a16="http://schemas.microsoft.com/office/drawing/2014/main" id="{F06AA224-511F-4488-A716-AD0B6282D4A5}"/>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Virtual PM</a:t>
            </a:r>
            <a:endParaRPr b="1" dirty="0">
              <a:latin typeface="Arial"/>
              <a:ea typeface="Arial"/>
              <a:cs typeface="Arial"/>
              <a:sym typeface="Arial"/>
            </a:endParaRPr>
          </a:p>
        </p:txBody>
      </p:sp>
      <p:sp>
        <p:nvSpPr>
          <p:cNvPr id="141" name="Google Shape;141;p22"/>
          <p:cNvSpPr txBox="1">
            <a:spLocks noGrp="1"/>
          </p:cNvSpPr>
          <p:nvPr>
            <p:ph type="body" idx="1"/>
          </p:nvPr>
        </p:nvSpPr>
        <p:spPr>
          <a:xfrm>
            <a:off x="311700" y="1229874"/>
            <a:ext cx="8520600" cy="3503625"/>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a:solidFill>
                  <a:srgbClr val="373D3F"/>
                </a:solidFill>
                <a:highlight>
                  <a:srgbClr val="FFFFFF"/>
                </a:highlight>
                <a:latin typeface="Arial"/>
                <a:ea typeface="Arial"/>
                <a:cs typeface="Arial"/>
                <a:sym typeface="Arial"/>
              </a:rPr>
              <a:t>When properly managed, collaboration over large distances can generate serious advantages. For one thing, the diversity of team members as per Siebdrat et. al. (2009) “</a:t>
            </a:r>
            <a:r>
              <a:rPr lang="en" sz="2800" b="1">
                <a:solidFill>
                  <a:srgbClr val="373D3F"/>
                </a:solidFill>
                <a:highlight>
                  <a:srgbClr val="FFFFFF"/>
                </a:highlight>
                <a:latin typeface="Arial"/>
                <a:ea typeface="Arial"/>
                <a:cs typeface="Arial"/>
                <a:sym typeface="Arial"/>
              </a:rPr>
              <a:t>exposes members to heterogeneous sources of work experience, feedback, and networking opportunities.” </a:t>
            </a:r>
            <a:endParaRPr sz="2800" b="1">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3"/>
          <p:cNvSpPr txBox="1">
            <a:spLocks noGrp="1"/>
          </p:cNvSpPr>
          <p:nvPr>
            <p:ph type="body" idx="1"/>
          </p:nvPr>
        </p:nvSpPr>
        <p:spPr>
          <a:xfrm>
            <a:off x="311700" y="1229874"/>
            <a:ext cx="8520600" cy="350362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dirty="0">
                <a:solidFill>
                  <a:srgbClr val="373D3F"/>
                </a:solidFill>
                <a:highlight>
                  <a:srgbClr val="FFFFFF"/>
                </a:highlight>
                <a:latin typeface="Arial"/>
                <a:ea typeface="Arial"/>
                <a:cs typeface="Arial"/>
                <a:sym typeface="Arial"/>
              </a:rPr>
              <a:t>“Trust takes on a whole new meaning in virtual teams. When you meet your workmates by the water cooler or photocopier every day, you know instinctively who you can and cannot trust. In a geographically distributed team, trust is measured almost exclusively in terms of reliability” (Meyer, 2010).</a:t>
            </a:r>
            <a:endParaRPr sz="2400" dirty="0">
              <a:latin typeface="Arial"/>
              <a:ea typeface="Arial"/>
              <a:cs typeface="Arial"/>
              <a:sym typeface="Arial"/>
            </a:endParaRPr>
          </a:p>
        </p:txBody>
      </p:sp>
      <p:sp>
        <p:nvSpPr>
          <p:cNvPr id="3" name="Title 2">
            <a:extLst>
              <a:ext uri="{FF2B5EF4-FFF2-40B4-BE49-F238E27FC236}">
                <a16:creationId xmlns:a16="http://schemas.microsoft.com/office/drawing/2014/main" id="{D6E1DFD7-C97A-4CB0-B053-6AF1BA365AD2}"/>
              </a:ext>
            </a:extLst>
          </p:cNvPr>
          <p:cNvSpPr>
            <a:spLocks noGrp="1"/>
          </p:cNvSpPr>
          <p:nvPr>
            <p:ph type="title"/>
          </p:nvPr>
        </p:nvSpPr>
        <p:spPr/>
        <p:txBody>
          <a:bodyPr>
            <a:normAutofit fontScale="90000"/>
          </a:bodyPr>
          <a:lstStyle/>
          <a:p>
            <a:r>
              <a:rPr lang="en" sz="3200" b="1" dirty="0">
                <a:latin typeface="Arial"/>
                <a:ea typeface="Arial"/>
                <a:cs typeface="Arial"/>
                <a:sym typeface="Arial"/>
              </a:rPr>
              <a:t>The Special Role of Trust on a Virtual PM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04796" y="-1"/>
            <a:ext cx="8839204" cy="1229875"/>
          </a:xfrm>
          <a:prstGeom prst="rect">
            <a:avLst/>
          </a:prstGeom>
        </p:spPr>
        <p:txBody>
          <a:bodyPr spcFirstLastPara="1" wrap="square" lIns="91425" tIns="91425" rIns="91425" bIns="91425" anchor="t" anchorCtr="0">
            <a:noAutofit/>
          </a:bodyPr>
          <a:lstStyle/>
          <a:p>
            <a:pPr marL="0" lvl="0" indent="0" algn="l" rtl="0">
              <a:lnSpc>
                <a:spcPct val="128571"/>
              </a:lnSpc>
              <a:spcBef>
                <a:spcPts val="3600"/>
              </a:spcBef>
              <a:spcAft>
                <a:spcPts val="2400"/>
              </a:spcAft>
              <a:buNone/>
            </a:pPr>
            <a:r>
              <a:rPr lang="en" b="1" dirty="0">
                <a:latin typeface="Arial"/>
                <a:ea typeface="Arial"/>
                <a:cs typeface="Arial"/>
                <a:sym typeface="Arial"/>
              </a:rPr>
              <a:t>The Special Role of Trust on a Virtual PM</a:t>
            </a:r>
            <a:endParaRPr dirty="0">
              <a:latin typeface="Arial"/>
              <a:ea typeface="Arial"/>
              <a:cs typeface="Arial"/>
              <a:sym typeface="Arial"/>
            </a:endParaRPr>
          </a:p>
        </p:txBody>
      </p:sp>
      <p:sp>
        <p:nvSpPr>
          <p:cNvPr id="153" name="Google Shape;153;p24"/>
          <p:cNvSpPr txBox="1">
            <a:spLocks noGrp="1"/>
          </p:cNvSpPr>
          <p:nvPr>
            <p:ph type="body" idx="1"/>
          </p:nvPr>
        </p:nvSpPr>
        <p:spPr>
          <a:xfrm>
            <a:off x="311700" y="1229874"/>
            <a:ext cx="8520600" cy="1612477"/>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dirty="0">
                <a:solidFill>
                  <a:srgbClr val="373D3F"/>
                </a:solidFill>
                <a:highlight>
                  <a:srgbClr val="FFFFFF"/>
                </a:highlight>
                <a:latin typeface="Arial"/>
                <a:ea typeface="Arial"/>
                <a:cs typeface="Arial"/>
                <a:sym typeface="Arial"/>
              </a:rPr>
              <a:t>Communicating clearly will lead your team members to perceive you as a reliable person, which will then encourage them to trust you.</a:t>
            </a:r>
            <a:endParaRPr sz="2400" dirty="0">
              <a:latin typeface="Arial"/>
              <a:ea typeface="Arial"/>
              <a:cs typeface="Arial"/>
              <a:sym typeface="Arial"/>
            </a:endParaRPr>
          </a:p>
        </p:txBody>
      </p:sp>
      <p:pic>
        <p:nvPicPr>
          <p:cNvPr id="154" name="Google Shape;154;p24" descr="Chart outlining role of trust. " title="Graphic "/>
          <p:cNvPicPr preferRelativeResize="0"/>
          <p:nvPr/>
        </p:nvPicPr>
        <p:blipFill>
          <a:blip r:embed="rId3">
            <a:alphaModFix/>
          </a:blip>
          <a:stretch>
            <a:fillRect/>
          </a:stretch>
        </p:blipFill>
        <p:spPr>
          <a:xfrm>
            <a:off x="152400" y="3031075"/>
            <a:ext cx="8839204" cy="14242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Key Takeaways </a:t>
            </a:r>
            <a:endParaRPr b="1" dirty="0">
              <a:latin typeface="Arial"/>
              <a:ea typeface="Arial"/>
              <a:cs typeface="Arial"/>
              <a:sym typeface="Arial"/>
            </a:endParaRPr>
          </a:p>
        </p:txBody>
      </p:sp>
      <p:sp>
        <p:nvSpPr>
          <p:cNvPr id="160" name="Google Shape;160;p25"/>
          <p:cNvSpPr txBox="1">
            <a:spLocks noGrp="1"/>
          </p:cNvSpPr>
          <p:nvPr>
            <p:ph type="body" idx="1"/>
          </p:nvPr>
        </p:nvSpPr>
        <p:spPr>
          <a:xfrm>
            <a:off x="311700" y="1229874"/>
            <a:ext cx="8520600" cy="3503625"/>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solidFill>
                  <a:srgbClr val="373D3F"/>
                </a:solidFill>
                <a:highlight>
                  <a:srgbClr val="FFFFFF"/>
                </a:highlight>
                <a:latin typeface="Arial"/>
                <a:ea typeface="Arial"/>
                <a:cs typeface="Arial"/>
                <a:sym typeface="Arial"/>
              </a:rPr>
              <a:t>Communication management is about keeping everybody in the loop. </a:t>
            </a:r>
            <a:endParaRPr sz="2000">
              <a:latin typeface="Arial"/>
              <a:ea typeface="Arial"/>
              <a:cs typeface="Arial"/>
              <a:sym typeface="Arial"/>
            </a:endParaRPr>
          </a:p>
          <a:p>
            <a:pPr marL="457200" lvl="0" indent="-355600" algn="l" rtl="0">
              <a:lnSpc>
                <a:spcPct val="150000"/>
              </a:lnSpc>
              <a:spcBef>
                <a:spcPts val="0"/>
              </a:spcBef>
              <a:spcAft>
                <a:spcPts val="0"/>
              </a:spcAft>
              <a:buSzPts val="2000"/>
              <a:buChar char="●"/>
            </a:pPr>
            <a:r>
              <a:rPr lang="en" sz="2000">
                <a:solidFill>
                  <a:srgbClr val="373D3F"/>
                </a:solidFill>
                <a:latin typeface="Arial"/>
                <a:ea typeface="Arial"/>
                <a:cs typeface="Arial"/>
                <a:sym typeface="Arial"/>
              </a:rPr>
              <a:t>90% of a project manager’s job is spent on communication, so it’s important to make sure everybody gets the right message at the right time.</a:t>
            </a:r>
            <a:endParaRPr sz="2000">
              <a:solidFill>
                <a:srgbClr val="373D3F"/>
              </a:solidFill>
              <a:latin typeface="Arial"/>
              <a:ea typeface="Arial"/>
              <a:cs typeface="Arial"/>
              <a:sym typeface="Arial"/>
            </a:endParaRPr>
          </a:p>
          <a:p>
            <a:pPr marL="457200" lvl="0" indent="-355600" algn="l" rtl="0">
              <a:spcBef>
                <a:spcPts val="0"/>
              </a:spcBef>
              <a:spcAft>
                <a:spcPts val="0"/>
              </a:spcAft>
              <a:buSzPts val="2000"/>
              <a:buChar char="●"/>
            </a:pPr>
            <a:r>
              <a:rPr lang="en" sz="2000">
                <a:solidFill>
                  <a:srgbClr val="373D3F"/>
                </a:solidFill>
                <a:highlight>
                  <a:srgbClr val="FFFFFF"/>
                </a:highlight>
                <a:latin typeface="Arial"/>
                <a:ea typeface="Arial"/>
                <a:cs typeface="Arial"/>
                <a:sym typeface="Arial"/>
              </a:rPr>
              <a:t>When properly managed, collaboration over large distances can generate serious advantages.</a:t>
            </a:r>
            <a:endParaRPr sz="200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r>
              <a:rPr lang="en" sz="2000">
                <a:solidFill>
                  <a:srgbClr val="373D3F"/>
                </a:solidFill>
                <a:highlight>
                  <a:srgbClr val="FFFFFF"/>
                </a:highlight>
                <a:latin typeface="Arial"/>
                <a:ea typeface="Arial"/>
                <a:cs typeface="Arial"/>
                <a:sym typeface="Arial"/>
              </a:rPr>
              <a:t>Communicating clearly will lead your team members to perceive you as a reliable person, which will then encourage them to trust you.</a:t>
            </a:r>
            <a:endParaRPr sz="2000">
              <a:latin typeface="Arial"/>
              <a:ea typeface="Arial"/>
              <a:cs typeface="Arial"/>
              <a:sym typeface="Arial"/>
            </a:endParaRPr>
          </a:p>
          <a:p>
            <a:pPr marL="457200" lvl="0" indent="-355600" algn="l" rtl="0">
              <a:spcBef>
                <a:spcPts val="0"/>
              </a:spcBef>
              <a:spcAft>
                <a:spcPts val="0"/>
              </a:spcAft>
              <a:buClr>
                <a:srgbClr val="373D3F"/>
              </a:buClr>
              <a:buSzPts val="2000"/>
              <a:buFont typeface="Arial"/>
              <a:buChar char="●"/>
            </a:pPr>
            <a:endParaRPr sz="2000">
              <a:solidFill>
                <a:srgbClr val="373D3F"/>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238350" y="231550"/>
            <a:ext cx="8594100" cy="7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8.1. Learning Objectives </a:t>
            </a:r>
            <a:endParaRPr b="1" dirty="0">
              <a:latin typeface="Arial"/>
              <a:ea typeface="Arial"/>
              <a:cs typeface="Arial"/>
              <a:sym typeface="Arial"/>
            </a:endParaRPr>
          </a:p>
          <a:p>
            <a:pPr marL="0" lvl="0" indent="0" algn="l" rtl="0">
              <a:spcBef>
                <a:spcPts val="0"/>
              </a:spcBef>
              <a:spcAft>
                <a:spcPts val="0"/>
              </a:spcAft>
              <a:buSzPts val="990"/>
              <a:buNone/>
            </a:pPr>
            <a:endParaRPr sz="2700" dirty="0"/>
          </a:p>
        </p:txBody>
      </p:sp>
      <p:sp>
        <p:nvSpPr>
          <p:cNvPr id="86" name="Google Shape;86;p14"/>
          <p:cNvSpPr txBox="1">
            <a:spLocks noGrp="1"/>
          </p:cNvSpPr>
          <p:nvPr>
            <p:ph type="body" idx="1"/>
          </p:nvPr>
        </p:nvSpPr>
        <p:spPr>
          <a:xfrm>
            <a:off x="311550" y="922950"/>
            <a:ext cx="8780100" cy="3989000"/>
          </a:xfrm>
          <a:prstGeom prst="rect">
            <a:avLst/>
          </a:prstGeom>
        </p:spPr>
        <p:txBody>
          <a:bodyPr spcFirstLastPara="1" wrap="square" lIns="91425" tIns="91425" rIns="91425" bIns="91425" anchor="t" anchorCtr="0">
            <a:noAutofit/>
          </a:bodyPr>
          <a:lstStyle/>
          <a:p>
            <a:pPr marL="584200" lvl="0" indent="-355600" algn="l" rtl="0">
              <a:lnSpc>
                <a:spcPct val="150000"/>
              </a:lnSpc>
              <a:spcBef>
                <a:spcPts val="1400"/>
              </a:spcBef>
              <a:spcAft>
                <a:spcPts val="0"/>
              </a:spcAft>
              <a:buClr>
                <a:srgbClr val="000000"/>
              </a:buClr>
              <a:buSzPts val="2000"/>
              <a:buFont typeface="Arial"/>
              <a:buAutoNum type="arabicPeriod"/>
            </a:pPr>
            <a:r>
              <a:rPr lang="en" sz="2000" dirty="0">
                <a:solidFill>
                  <a:srgbClr val="000000"/>
                </a:solidFill>
                <a:latin typeface="Arial"/>
                <a:ea typeface="Arial"/>
                <a:cs typeface="Arial"/>
                <a:sym typeface="Arial"/>
              </a:rPr>
              <a:t>Identify types of communications.</a:t>
            </a:r>
            <a:endParaRPr sz="2000" dirty="0">
              <a:solidFill>
                <a:srgbClr val="000000"/>
              </a:solidFill>
              <a:latin typeface="Arial"/>
              <a:ea typeface="Arial"/>
              <a:cs typeface="Arial"/>
              <a:sym typeface="Arial"/>
            </a:endParaRPr>
          </a:p>
          <a:p>
            <a:pPr marL="584200" lvl="0" indent="-355600" algn="l" rtl="0">
              <a:lnSpc>
                <a:spcPct val="150000"/>
              </a:lnSpc>
              <a:spcBef>
                <a:spcPts val="0"/>
              </a:spcBef>
              <a:spcAft>
                <a:spcPts val="0"/>
              </a:spcAft>
              <a:buClr>
                <a:srgbClr val="000000"/>
              </a:buClr>
              <a:buSzPts val="2000"/>
              <a:buFont typeface="Arial"/>
              <a:buAutoNum type="arabicPeriod"/>
            </a:pPr>
            <a:r>
              <a:rPr lang="en" sz="2000" dirty="0">
                <a:solidFill>
                  <a:srgbClr val="000000"/>
                </a:solidFill>
                <a:latin typeface="Arial"/>
                <a:ea typeface="Arial"/>
                <a:cs typeface="Arial"/>
                <a:sym typeface="Arial"/>
              </a:rPr>
              <a:t>Recognize the importance of the level of detail in communication for project success.</a:t>
            </a:r>
            <a:endParaRPr sz="2000" dirty="0">
              <a:solidFill>
                <a:srgbClr val="000000"/>
              </a:solidFill>
              <a:latin typeface="Arial"/>
              <a:ea typeface="Arial"/>
              <a:cs typeface="Arial"/>
              <a:sym typeface="Arial"/>
            </a:endParaRPr>
          </a:p>
          <a:p>
            <a:pPr marL="584200" lvl="0" indent="-355600" algn="l" rtl="0">
              <a:lnSpc>
                <a:spcPct val="150000"/>
              </a:lnSpc>
              <a:spcBef>
                <a:spcPts val="0"/>
              </a:spcBef>
              <a:spcAft>
                <a:spcPts val="0"/>
              </a:spcAft>
              <a:buClr>
                <a:srgbClr val="000000"/>
              </a:buClr>
              <a:buSzPts val="2000"/>
              <a:buFont typeface="Arial"/>
              <a:buAutoNum type="arabicPeriod"/>
            </a:pPr>
            <a:r>
              <a:rPr lang="en" sz="2000" smtClean="0">
                <a:solidFill>
                  <a:srgbClr val="000000"/>
                </a:solidFill>
                <a:latin typeface="Arial"/>
                <a:ea typeface="Arial"/>
                <a:cs typeface="Arial"/>
                <a:sym typeface="Arial"/>
              </a:rPr>
              <a:t>Describe the role of communication in the procurement process.</a:t>
            </a:r>
            <a:endParaRPr sz="2000" dirty="0">
              <a:solidFill>
                <a:srgbClr val="000000"/>
              </a:solidFill>
              <a:latin typeface="Arial"/>
              <a:ea typeface="Arial"/>
              <a:cs typeface="Arial"/>
              <a:sym typeface="Arial"/>
            </a:endParaRPr>
          </a:p>
          <a:p>
            <a:pPr marL="584200" lvl="0" indent="-355600" algn="l" rtl="0">
              <a:lnSpc>
                <a:spcPct val="150000"/>
              </a:lnSpc>
              <a:spcBef>
                <a:spcPts val="0"/>
              </a:spcBef>
              <a:spcAft>
                <a:spcPts val="0"/>
              </a:spcAft>
              <a:buClr>
                <a:srgbClr val="000000"/>
              </a:buClr>
              <a:buSzPts val="2000"/>
              <a:buFont typeface="Arial"/>
              <a:buAutoNum type="arabicPeriod"/>
            </a:pPr>
            <a:r>
              <a:rPr lang="en" sz="2000" dirty="0">
                <a:solidFill>
                  <a:srgbClr val="000000"/>
                </a:solidFill>
                <a:latin typeface="Arial"/>
                <a:ea typeface="Arial"/>
                <a:cs typeface="Arial"/>
                <a:sym typeface="Arial"/>
              </a:rPr>
              <a:t>Discuss the special challenges of virtual teams.</a:t>
            </a:r>
            <a:endParaRPr sz="2000" dirty="0">
              <a:solidFill>
                <a:srgbClr val="000000"/>
              </a:solidFill>
              <a:latin typeface="Arial"/>
              <a:ea typeface="Arial"/>
              <a:cs typeface="Arial"/>
              <a:sym typeface="Arial"/>
            </a:endParaRPr>
          </a:p>
          <a:p>
            <a:pPr marL="584200" lvl="0" indent="-355600" algn="l" rtl="0">
              <a:lnSpc>
                <a:spcPct val="150000"/>
              </a:lnSpc>
              <a:spcBef>
                <a:spcPts val="0"/>
              </a:spcBef>
              <a:spcAft>
                <a:spcPts val="0"/>
              </a:spcAft>
              <a:buClr>
                <a:srgbClr val="000000"/>
              </a:buClr>
              <a:buSzPts val="2000"/>
              <a:buFont typeface="Arial"/>
              <a:buAutoNum type="arabicPeriod"/>
            </a:pPr>
            <a:r>
              <a:rPr lang="en" sz="2000" dirty="0">
                <a:solidFill>
                  <a:srgbClr val="000000"/>
                </a:solidFill>
                <a:latin typeface="Arial"/>
                <a:ea typeface="Arial"/>
                <a:cs typeface="Arial"/>
                <a:sym typeface="Arial"/>
              </a:rPr>
              <a:t>Discuss the role of communication in building trust, and describe behaviors that help build trust.</a:t>
            </a:r>
            <a:endParaRPr sz="2000" dirty="0">
              <a:solidFill>
                <a:srgbClr val="000000"/>
              </a:solidFill>
              <a:latin typeface="Arial"/>
              <a:ea typeface="Arial"/>
              <a:cs typeface="Arial"/>
              <a:sym typeface="Arial"/>
            </a:endParaRPr>
          </a:p>
          <a:p>
            <a:pPr marL="0" lvl="0" indent="0" algn="l" rtl="0">
              <a:spcBef>
                <a:spcPts val="1000"/>
              </a:spcBef>
              <a:spcAft>
                <a:spcPts val="1200"/>
              </a:spcAft>
              <a:buNone/>
            </a:pPr>
            <a:endParaRPr sz="2000"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itle 1">
            <a:extLst>
              <a:ext uri="{FF2B5EF4-FFF2-40B4-BE49-F238E27FC236}">
                <a16:creationId xmlns:a16="http://schemas.microsoft.com/office/drawing/2014/main" id="{DFEEA4AA-CDCB-418A-A128-5FA27789CC79}"/>
              </a:ext>
            </a:extLst>
          </p:cNvPr>
          <p:cNvSpPr>
            <a:spLocks noGrp="1"/>
          </p:cNvSpPr>
          <p:nvPr>
            <p:ph type="title"/>
          </p:nvPr>
        </p:nvSpPr>
        <p:spPr>
          <a:xfrm>
            <a:off x="175925" y="410000"/>
            <a:ext cx="8656375" cy="607800"/>
          </a:xfrm>
        </p:spPr>
        <p:txBody>
          <a:bodyPr>
            <a:normAutofit fontScale="90000"/>
          </a:bodyPr>
          <a:lstStyle/>
          <a:p>
            <a:r>
              <a:rPr lang="en" sz="2800" b="1" dirty="0">
                <a:latin typeface="Arial"/>
                <a:ea typeface="Arial"/>
                <a:cs typeface="Arial"/>
                <a:sym typeface="Arial"/>
              </a:rPr>
              <a:t>8.2. Role of Communication in PM</a:t>
            </a:r>
            <a:endParaRPr lang="en-US" dirty="0"/>
          </a:p>
        </p:txBody>
      </p:sp>
      <p:sp>
        <p:nvSpPr>
          <p:cNvPr id="92" name="Google Shape;92;p15"/>
          <p:cNvSpPr txBox="1">
            <a:spLocks noGrp="1"/>
          </p:cNvSpPr>
          <p:nvPr>
            <p:ph type="body" idx="1"/>
          </p:nvPr>
        </p:nvSpPr>
        <p:spPr>
          <a:xfrm>
            <a:off x="5669280" y="1229875"/>
            <a:ext cx="3163020" cy="3431652"/>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dirty="0">
                <a:solidFill>
                  <a:srgbClr val="373D3F"/>
                </a:solidFill>
                <a:highlight>
                  <a:srgbClr val="FFFFFF"/>
                </a:highlight>
                <a:latin typeface="Arial"/>
                <a:ea typeface="Arial"/>
                <a:cs typeface="Arial"/>
                <a:sym typeface="Arial"/>
              </a:rPr>
              <a:t>Communication management is about keeping everybody in the loop. </a:t>
            </a:r>
            <a:endParaRPr sz="2800" dirty="0">
              <a:latin typeface="Arial"/>
              <a:ea typeface="Arial"/>
              <a:cs typeface="Arial"/>
              <a:sym typeface="Arial"/>
            </a:endParaRPr>
          </a:p>
        </p:txBody>
      </p:sp>
      <p:pic>
        <p:nvPicPr>
          <p:cNvPr id="93" name="Google Shape;93;p15" descr="Team member using sticky notes on a white board." title="Image"/>
          <p:cNvPicPr preferRelativeResize="0"/>
          <p:nvPr/>
        </p:nvPicPr>
        <p:blipFill>
          <a:blip r:embed="rId3">
            <a:alphaModFix/>
          </a:blip>
          <a:stretch>
            <a:fillRect/>
          </a:stretch>
        </p:blipFill>
        <p:spPr>
          <a:xfrm>
            <a:off x="175925" y="1094601"/>
            <a:ext cx="5351700" cy="35669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t>Role of Communication</a:t>
            </a:r>
            <a:endParaRPr b="1"/>
          </a:p>
        </p:txBody>
      </p:sp>
      <p:sp>
        <p:nvSpPr>
          <p:cNvPr id="99" name="Google Shape;99;p16"/>
          <p:cNvSpPr txBox="1">
            <a:spLocks noGrp="1"/>
          </p:cNvSpPr>
          <p:nvPr>
            <p:ph type="body" idx="1"/>
          </p:nvPr>
        </p:nvSpPr>
        <p:spPr>
          <a:xfrm>
            <a:off x="311700" y="1229874"/>
            <a:ext cx="8520600" cy="3503625"/>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1400"/>
              </a:spcBef>
              <a:spcAft>
                <a:spcPts val="0"/>
              </a:spcAft>
              <a:buNone/>
            </a:pPr>
            <a:r>
              <a:rPr lang="en" sz="8150">
                <a:solidFill>
                  <a:srgbClr val="373D3F"/>
                </a:solidFill>
                <a:latin typeface="Arial"/>
                <a:ea typeface="Arial"/>
                <a:cs typeface="Arial"/>
                <a:sym typeface="Arial"/>
              </a:rPr>
              <a:t>All projects require a </a:t>
            </a:r>
            <a:r>
              <a:rPr lang="en" sz="8150" b="1">
                <a:solidFill>
                  <a:schemeClr val="dk1"/>
                </a:solidFill>
                <a:latin typeface="Arial"/>
                <a:ea typeface="Arial"/>
                <a:cs typeface="Arial"/>
                <a:sym typeface="Arial"/>
              </a:rPr>
              <a:t>sound communication plan</a:t>
            </a:r>
            <a:r>
              <a:rPr lang="en" sz="8150">
                <a:solidFill>
                  <a:srgbClr val="373D3F"/>
                </a:solidFill>
                <a:latin typeface="Arial"/>
                <a:ea typeface="Arial"/>
                <a:cs typeface="Arial"/>
                <a:sym typeface="Arial"/>
              </a:rPr>
              <a:t>, but not all projects will have the same types of communication or the same methods for distributing the information. The communication plan documents the types of information needs the stakeholders have, when the information should be distributed, and how the information will be delivered.</a:t>
            </a:r>
            <a:endParaRPr sz="8150">
              <a:solidFill>
                <a:srgbClr val="373D3F"/>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itle 1">
            <a:extLst>
              <a:ext uri="{FF2B5EF4-FFF2-40B4-BE49-F238E27FC236}">
                <a16:creationId xmlns:a16="http://schemas.microsoft.com/office/drawing/2014/main" id="{D6380141-652E-4D69-A3E3-4795C780F25C}"/>
              </a:ext>
            </a:extLst>
          </p:cNvPr>
          <p:cNvSpPr>
            <a:spLocks noGrp="1"/>
          </p:cNvSpPr>
          <p:nvPr>
            <p:ph type="title"/>
          </p:nvPr>
        </p:nvSpPr>
        <p:spPr/>
        <p:txBody>
          <a:bodyPr>
            <a:normAutofit fontScale="90000"/>
          </a:bodyPr>
          <a:lstStyle/>
          <a:p>
            <a:r>
              <a:rPr lang="en" sz="2800" b="1" dirty="0">
                <a:latin typeface="Arial"/>
                <a:ea typeface="Arial"/>
                <a:cs typeface="Arial"/>
                <a:sym typeface="Arial"/>
              </a:rPr>
              <a:t>8.3. Types of Communication</a:t>
            </a:r>
            <a:endParaRPr lang="en-US" dirty="0"/>
          </a:p>
        </p:txBody>
      </p:sp>
      <p:sp>
        <p:nvSpPr>
          <p:cNvPr id="105" name="Google Shape;105;p17"/>
          <p:cNvSpPr txBox="1">
            <a:spLocks noGrp="1"/>
          </p:cNvSpPr>
          <p:nvPr>
            <p:ph type="body" idx="1"/>
          </p:nvPr>
        </p:nvSpPr>
        <p:spPr>
          <a:xfrm>
            <a:off x="311700" y="1229874"/>
            <a:ext cx="8520600" cy="3503625"/>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2000"/>
              </a:spcBef>
              <a:spcAft>
                <a:spcPts val="0"/>
              </a:spcAft>
              <a:buNone/>
            </a:pPr>
            <a:r>
              <a:rPr lang="en" sz="8194" dirty="0">
                <a:solidFill>
                  <a:srgbClr val="373D3F"/>
                </a:solidFill>
                <a:latin typeface="Arial"/>
                <a:ea typeface="Arial"/>
                <a:cs typeface="Arial"/>
                <a:sym typeface="Arial"/>
              </a:rPr>
              <a:t>To avoid miscommunication that can harm trust and to include team members in a project culture, the project team needs a plan for communicating reliably and in a timely manner. This planning begins with understanding two major categories of communication.</a:t>
            </a:r>
            <a:endParaRPr sz="8194" dirty="0">
              <a:solidFill>
                <a:srgbClr val="373D3F"/>
              </a:solidFill>
              <a:latin typeface="Arial"/>
              <a:ea typeface="Arial"/>
              <a:cs typeface="Arial"/>
              <a:sym typeface="Arial"/>
            </a:endParaRPr>
          </a:p>
          <a:p>
            <a:pPr marL="0" lvl="0" indent="0" algn="l" rtl="0">
              <a:spcBef>
                <a:spcPts val="0"/>
              </a:spcBef>
              <a:spcAft>
                <a:spcPts val="0"/>
              </a:spcAft>
              <a:buNone/>
            </a:pPr>
            <a:endParaRPr sz="8194" dirty="0">
              <a:solidFill>
                <a:srgbClr val="000000"/>
              </a:solidFill>
              <a:latin typeface="Arial"/>
              <a:ea typeface="Arial"/>
              <a:cs typeface="Arial"/>
              <a:sym typeface="Arial"/>
            </a:endParaRPr>
          </a:p>
          <a:p>
            <a:pPr marL="457200" lvl="0" indent="-355600" algn="l" rtl="0">
              <a:spcBef>
                <a:spcPts val="0"/>
              </a:spcBef>
              <a:spcAft>
                <a:spcPts val="0"/>
              </a:spcAft>
              <a:buSzPct val="100000"/>
              <a:buFont typeface="Arial"/>
              <a:buChar char="●"/>
            </a:pPr>
            <a:r>
              <a:rPr lang="en" sz="8000" b="1" dirty="0">
                <a:latin typeface="Arial"/>
                <a:ea typeface="Arial"/>
                <a:cs typeface="Arial"/>
                <a:sym typeface="Arial"/>
              </a:rPr>
              <a:t>Synchronous Communication </a:t>
            </a:r>
            <a:endParaRPr sz="8000" b="1" dirty="0">
              <a:latin typeface="Arial"/>
              <a:ea typeface="Arial"/>
              <a:cs typeface="Arial"/>
              <a:sym typeface="Arial"/>
            </a:endParaRPr>
          </a:p>
          <a:p>
            <a:pPr marL="457200" lvl="0" indent="-355600" algn="l" rtl="0">
              <a:spcBef>
                <a:spcPts val="0"/>
              </a:spcBef>
              <a:spcAft>
                <a:spcPts val="0"/>
              </a:spcAft>
              <a:buSzPct val="100000"/>
              <a:buFont typeface="Arial"/>
              <a:buChar char="●"/>
            </a:pPr>
            <a:r>
              <a:rPr lang="en" sz="8000" b="1" dirty="0">
                <a:latin typeface="Arial"/>
                <a:ea typeface="Arial"/>
                <a:cs typeface="Arial"/>
                <a:sym typeface="Arial"/>
              </a:rPr>
              <a:t>Asynchronous Communication </a:t>
            </a:r>
            <a:endParaRPr sz="8000" b="1"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152400" y="410000"/>
            <a:ext cx="86799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Types of Communication I</a:t>
            </a:r>
            <a:endParaRPr b="1" dirty="0">
              <a:latin typeface="Arial"/>
              <a:ea typeface="Arial"/>
              <a:cs typeface="Arial"/>
              <a:sym typeface="Arial"/>
            </a:endParaRPr>
          </a:p>
        </p:txBody>
      </p:sp>
      <p:sp>
        <p:nvSpPr>
          <p:cNvPr id="111" name="Google Shape;111;p18"/>
          <p:cNvSpPr txBox="1">
            <a:spLocks noGrp="1"/>
          </p:cNvSpPr>
          <p:nvPr>
            <p:ph type="body" idx="1"/>
          </p:nvPr>
        </p:nvSpPr>
        <p:spPr>
          <a:xfrm>
            <a:off x="5013900" y="922949"/>
            <a:ext cx="3818400" cy="3879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Arial"/>
                <a:ea typeface="Arial"/>
                <a:cs typeface="Arial"/>
                <a:sym typeface="Arial"/>
              </a:rPr>
              <a:t>Synchronous Communication </a:t>
            </a:r>
            <a:endParaRPr sz="2000" b="1">
              <a:solidFill>
                <a:schemeClr val="dk1"/>
              </a:solidFill>
              <a:latin typeface="Arial"/>
              <a:ea typeface="Arial"/>
              <a:cs typeface="Arial"/>
              <a:sym typeface="Arial"/>
            </a:endParaRPr>
          </a:p>
          <a:p>
            <a:pPr marL="0" lvl="0" indent="0" algn="l" rtl="0">
              <a:spcBef>
                <a:spcPts val="1200"/>
              </a:spcBef>
              <a:spcAft>
                <a:spcPts val="0"/>
              </a:spcAft>
              <a:buNone/>
            </a:pPr>
            <a:r>
              <a:rPr lang="en">
                <a:solidFill>
                  <a:srgbClr val="373D3F"/>
                </a:solidFill>
                <a:highlight>
                  <a:srgbClr val="FFFFFF"/>
                </a:highlight>
                <a:latin typeface="Arial"/>
                <a:ea typeface="Arial"/>
                <a:cs typeface="Arial"/>
                <a:sym typeface="Arial"/>
              </a:rPr>
              <a:t>If all the parties to the communication are taking part in the exchange at the same time, the communication is synchronous. </a:t>
            </a:r>
            <a:endParaRPr>
              <a:solidFill>
                <a:srgbClr val="373D3F"/>
              </a:solidFill>
              <a:highlight>
                <a:srgbClr val="FFFFFF"/>
              </a:highlight>
              <a:latin typeface="Arial"/>
              <a:ea typeface="Arial"/>
              <a:cs typeface="Arial"/>
              <a:sym typeface="Arial"/>
            </a:endParaRPr>
          </a:p>
          <a:p>
            <a:pPr marL="0" lvl="0" indent="0" algn="l" rtl="0">
              <a:spcBef>
                <a:spcPts val="1200"/>
              </a:spcBef>
              <a:spcAft>
                <a:spcPts val="0"/>
              </a:spcAft>
              <a:buNone/>
            </a:pPr>
            <a:r>
              <a:rPr lang="en">
                <a:solidFill>
                  <a:srgbClr val="373D3F"/>
                </a:solidFill>
                <a:highlight>
                  <a:srgbClr val="FFFFFF"/>
                </a:highlight>
                <a:latin typeface="Arial"/>
                <a:ea typeface="Arial"/>
                <a:cs typeface="Arial"/>
                <a:sym typeface="Arial"/>
              </a:rPr>
              <a:t>Examples of Synchronous Communications:</a:t>
            </a:r>
            <a:endParaRPr>
              <a:solidFill>
                <a:srgbClr val="373D3F"/>
              </a:solidFill>
              <a:highlight>
                <a:srgbClr val="FFFFFF"/>
              </a:highlight>
              <a:latin typeface="Arial"/>
              <a:ea typeface="Arial"/>
              <a:cs typeface="Arial"/>
              <a:sym typeface="Arial"/>
            </a:endParaRPr>
          </a:p>
          <a:p>
            <a:pPr marL="457200" lvl="0" indent="-342900" algn="l" rtl="0">
              <a:spcBef>
                <a:spcPts val="1200"/>
              </a:spcBef>
              <a:spcAft>
                <a:spcPts val="0"/>
              </a:spcAft>
              <a:buClr>
                <a:srgbClr val="373D3F"/>
              </a:buClr>
              <a:buSzPts val="1800"/>
              <a:buFont typeface="Arial"/>
              <a:buChar char="●"/>
            </a:pPr>
            <a:r>
              <a:rPr lang="en" b="1">
                <a:solidFill>
                  <a:srgbClr val="373D3F"/>
                </a:solidFill>
                <a:highlight>
                  <a:srgbClr val="FFFFFF"/>
                </a:highlight>
                <a:latin typeface="Arial"/>
                <a:ea typeface="Arial"/>
                <a:cs typeface="Arial"/>
                <a:sym typeface="Arial"/>
              </a:rPr>
              <a:t>Live Meeting </a:t>
            </a:r>
            <a:endParaRPr b="1">
              <a:solidFill>
                <a:srgbClr val="373D3F"/>
              </a:solidFill>
              <a:highlight>
                <a:srgbClr val="FFFFFF"/>
              </a:highlight>
              <a:latin typeface="Arial"/>
              <a:ea typeface="Arial"/>
              <a:cs typeface="Arial"/>
              <a:sym typeface="Arial"/>
            </a:endParaRPr>
          </a:p>
          <a:p>
            <a:pPr marL="457200" lvl="0" indent="-342900" algn="l" rtl="0">
              <a:spcBef>
                <a:spcPts val="0"/>
              </a:spcBef>
              <a:spcAft>
                <a:spcPts val="0"/>
              </a:spcAft>
              <a:buClr>
                <a:srgbClr val="373D3F"/>
              </a:buClr>
              <a:buSzPts val="1800"/>
              <a:buFont typeface="Arial"/>
              <a:buChar char="●"/>
            </a:pPr>
            <a:r>
              <a:rPr lang="en" b="1">
                <a:solidFill>
                  <a:srgbClr val="373D3F"/>
                </a:solidFill>
                <a:highlight>
                  <a:srgbClr val="FFFFFF"/>
                </a:highlight>
                <a:latin typeface="Arial"/>
                <a:ea typeface="Arial"/>
                <a:cs typeface="Arial"/>
                <a:sym typeface="Arial"/>
              </a:rPr>
              <a:t>Conference call </a:t>
            </a:r>
            <a:endParaRPr b="1">
              <a:solidFill>
                <a:srgbClr val="373D3F"/>
              </a:solidFill>
              <a:highlight>
                <a:srgbClr val="FFFFFF"/>
              </a:highlight>
              <a:latin typeface="Arial"/>
              <a:ea typeface="Arial"/>
              <a:cs typeface="Arial"/>
              <a:sym typeface="Arial"/>
            </a:endParaRPr>
          </a:p>
          <a:p>
            <a:pPr marL="457200" lvl="0" indent="-342900" algn="l" rtl="0">
              <a:spcBef>
                <a:spcPts val="0"/>
              </a:spcBef>
              <a:spcAft>
                <a:spcPts val="0"/>
              </a:spcAft>
              <a:buClr>
                <a:srgbClr val="373D3F"/>
              </a:buClr>
              <a:buSzPts val="1800"/>
              <a:buFont typeface="Arial"/>
              <a:buChar char="●"/>
            </a:pPr>
            <a:r>
              <a:rPr lang="en" b="1">
                <a:solidFill>
                  <a:srgbClr val="373D3F"/>
                </a:solidFill>
                <a:highlight>
                  <a:srgbClr val="FFFFFF"/>
                </a:highlight>
                <a:latin typeface="Arial"/>
                <a:ea typeface="Arial"/>
                <a:cs typeface="Arial"/>
                <a:sym typeface="Arial"/>
              </a:rPr>
              <a:t>Audio Conference </a:t>
            </a:r>
            <a:endParaRPr b="1">
              <a:solidFill>
                <a:srgbClr val="373D3F"/>
              </a:solidFill>
              <a:highlight>
                <a:srgbClr val="FFFFFF"/>
              </a:highlight>
              <a:latin typeface="Arial"/>
              <a:ea typeface="Arial"/>
              <a:cs typeface="Arial"/>
              <a:sym typeface="Arial"/>
            </a:endParaRPr>
          </a:p>
          <a:p>
            <a:pPr marL="0" lvl="0" indent="0" algn="l" rtl="0">
              <a:spcBef>
                <a:spcPts val="1200"/>
              </a:spcBef>
              <a:spcAft>
                <a:spcPts val="1200"/>
              </a:spcAft>
              <a:buNone/>
            </a:pPr>
            <a:endParaRPr sz="1300">
              <a:solidFill>
                <a:srgbClr val="373D3F"/>
              </a:solidFill>
              <a:highlight>
                <a:srgbClr val="FFFFFF"/>
              </a:highlight>
              <a:latin typeface="Arial"/>
              <a:ea typeface="Arial"/>
              <a:cs typeface="Arial"/>
              <a:sym typeface="Arial"/>
            </a:endParaRPr>
          </a:p>
        </p:txBody>
      </p:sp>
      <p:sp>
        <p:nvSpPr>
          <p:cNvPr id="113" name="Google Shape;113;p18"/>
          <p:cNvSpPr txBox="1"/>
          <p:nvPr/>
        </p:nvSpPr>
        <p:spPr>
          <a:xfrm>
            <a:off x="400175" y="4463625"/>
            <a:ext cx="2824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bg2"/>
                </a:solidFill>
                <a:highlight>
                  <a:srgbClr val="F5F5F5"/>
                </a:highlight>
                <a:latin typeface="Roboto"/>
                <a:ea typeface="Roboto"/>
                <a:cs typeface="Roboto"/>
                <a:sym typeface="Roboto"/>
              </a:rPr>
              <a:t>Photo by </a:t>
            </a:r>
            <a:r>
              <a:rPr lang="en" sz="1000" u="sng">
                <a:solidFill>
                  <a:schemeClr val="bg2"/>
                </a:solidFill>
                <a:highlight>
                  <a:srgbClr val="F5F5F5"/>
                </a:highlight>
                <a:latin typeface="Roboto"/>
                <a:ea typeface="Roboto"/>
                <a:cs typeface="Roboto"/>
                <a:sym typeface="Roboto"/>
                <a:hlinkClick r:id="rId3">
                  <a:extLst>
                    <a:ext uri="{A12FA001-AC4F-418D-AE19-62706E023703}">
                      <ahyp:hlinkClr xmlns:ahyp="http://schemas.microsoft.com/office/drawing/2018/hyperlinkcolor" xmlns="" val="tx"/>
                    </a:ext>
                  </a:extLst>
                </a:hlinkClick>
              </a:rPr>
              <a:t>Brooke Cagle</a:t>
            </a:r>
            <a:r>
              <a:rPr lang="en" sz="1000">
                <a:solidFill>
                  <a:schemeClr val="bg2"/>
                </a:solidFill>
                <a:highlight>
                  <a:srgbClr val="F5F5F5"/>
                </a:highlight>
                <a:latin typeface="Roboto"/>
                <a:ea typeface="Roboto"/>
                <a:cs typeface="Roboto"/>
                <a:sym typeface="Roboto"/>
              </a:rPr>
              <a:t> on </a:t>
            </a:r>
            <a:r>
              <a:rPr lang="en" sz="1000" u="sng">
                <a:solidFill>
                  <a:schemeClr val="bg2"/>
                </a:solidFill>
                <a:highlight>
                  <a:srgbClr val="F5F5F5"/>
                </a:highlight>
                <a:latin typeface="Roboto"/>
                <a:ea typeface="Roboto"/>
                <a:cs typeface="Roboto"/>
                <a:sym typeface="Roboto"/>
                <a:hlinkClick r:id="rId4">
                  <a:extLst>
                    <a:ext uri="{A12FA001-AC4F-418D-AE19-62706E023703}">
                      <ahyp:hlinkClr xmlns:ahyp="http://schemas.microsoft.com/office/drawing/2018/hyperlinkcolor" xmlns="" val="tx"/>
                    </a:ext>
                  </a:extLst>
                </a:hlinkClick>
              </a:rPr>
              <a:t>Unsplash</a:t>
            </a:r>
            <a:endParaRPr>
              <a:solidFill>
                <a:schemeClr val="bg2"/>
              </a:solidFill>
              <a:latin typeface="Roboto"/>
              <a:ea typeface="Roboto"/>
              <a:cs typeface="Roboto"/>
              <a:sym typeface="Roboto"/>
            </a:endParaRPr>
          </a:p>
        </p:txBody>
      </p:sp>
      <p:pic>
        <p:nvPicPr>
          <p:cNvPr id="112" name="Google Shape;112;p18" descr="Team members sitting together at a table working." title="Image"/>
          <p:cNvPicPr preferRelativeResize="0"/>
          <p:nvPr/>
        </p:nvPicPr>
        <p:blipFill>
          <a:blip r:embed="rId5">
            <a:alphaModFix/>
          </a:blip>
          <a:stretch>
            <a:fillRect/>
          </a:stretch>
        </p:blipFill>
        <p:spPr>
          <a:xfrm>
            <a:off x="152400" y="1170200"/>
            <a:ext cx="4709222" cy="31410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0" y="1159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Types of Communication II</a:t>
            </a:r>
            <a:endParaRPr b="1" dirty="0">
              <a:latin typeface="Arial"/>
              <a:ea typeface="Arial"/>
              <a:cs typeface="Arial"/>
              <a:sym typeface="Arial"/>
            </a:endParaRPr>
          </a:p>
        </p:txBody>
      </p:sp>
      <p:sp>
        <p:nvSpPr>
          <p:cNvPr id="119" name="Google Shape;119;p19"/>
          <p:cNvSpPr txBox="1">
            <a:spLocks noGrp="1"/>
          </p:cNvSpPr>
          <p:nvPr>
            <p:ph type="body" idx="1"/>
          </p:nvPr>
        </p:nvSpPr>
        <p:spPr>
          <a:xfrm>
            <a:off x="4953837" y="115950"/>
            <a:ext cx="4083159" cy="4636499"/>
          </a:xfrm>
          <a:prstGeom prst="rect">
            <a:avLst/>
          </a:prstGeom>
        </p:spPr>
        <p:txBody>
          <a:bodyPr spcFirstLastPara="1" wrap="square" lIns="91425" tIns="91425" rIns="91425" bIns="91425" anchor="t" anchorCtr="0">
            <a:normAutofit lnSpcReduction="10000"/>
          </a:bodyPr>
          <a:lstStyle/>
          <a:p>
            <a:pPr marL="0" lvl="0" indent="0" algn="l" rtl="0">
              <a:lnSpc>
                <a:spcPct val="128571"/>
              </a:lnSpc>
              <a:spcBef>
                <a:spcPts val="3600"/>
              </a:spcBef>
              <a:spcAft>
                <a:spcPts val="0"/>
              </a:spcAft>
              <a:buNone/>
            </a:pPr>
            <a:r>
              <a:rPr lang="en-US" sz="2000" b="1" dirty="0">
                <a:solidFill>
                  <a:schemeClr val="dk1"/>
                </a:solidFill>
                <a:latin typeface="Arial"/>
                <a:ea typeface="Arial"/>
                <a:cs typeface="Arial"/>
                <a:sym typeface="Arial"/>
              </a:rPr>
              <a:t>Asynchronous Communication</a:t>
            </a:r>
          </a:p>
          <a:p>
            <a:pPr marL="0" lvl="0" indent="0" algn="l" rtl="0">
              <a:lnSpc>
                <a:spcPct val="128571"/>
              </a:lnSpc>
              <a:spcBef>
                <a:spcPts val="3600"/>
              </a:spcBef>
              <a:spcAft>
                <a:spcPts val="0"/>
              </a:spcAft>
              <a:buNone/>
            </a:pPr>
            <a:r>
              <a:rPr lang="en-US" sz="1700" dirty="0">
                <a:solidFill>
                  <a:srgbClr val="373D3F"/>
                </a:solidFill>
                <a:highlight>
                  <a:srgbClr val="FFFFFF"/>
                </a:highlight>
                <a:latin typeface="Arial"/>
                <a:ea typeface="Arial"/>
                <a:cs typeface="Arial"/>
                <a:sym typeface="Arial"/>
              </a:rPr>
              <a:t>Many types of communication do not require that the parties are present at the same time.</a:t>
            </a:r>
          </a:p>
          <a:p>
            <a:pPr marL="0" lvl="0" indent="0" algn="l" rtl="0">
              <a:spcBef>
                <a:spcPts val="2400"/>
              </a:spcBef>
              <a:spcAft>
                <a:spcPts val="0"/>
              </a:spcAft>
              <a:buNone/>
            </a:pPr>
            <a:r>
              <a:rPr lang="en-US" sz="1700" dirty="0">
                <a:solidFill>
                  <a:srgbClr val="373D3F"/>
                </a:solidFill>
                <a:highlight>
                  <a:srgbClr val="FFFFFF"/>
                </a:highlight>
                <a:latin typeface="Arial"/>
                <a:ea typeface="Arial"/>
                <a:cs typeface="Arial"/>
                <a:sym typeface="Arial"/>
              </a:rPr>
              <a:t>Examples of Asynchronous Communications </a:t>
            </a:r>
          </a:p>
          <a:p>
            <a:pPr marL="457200" lvl="0" indent="-336550" algn="l" rtl="0">
              <a:lnSpc>
                <a:spcPct val="150000"/>
              </a:lnSpc>
              <a:spcBef>
                <a:spcPts val="1900"/>
              </a:spcBef>
              <a:spcAft>
                <a:spcPts val="0"/>
              </a:spcAft>
              <a:buClr>
                <a:srgbClr val="373D3F"/>
              </a:buClr>
              <a:buSzPts val="1700"/>
              <a:buFont typeface="Arial"/>
              <a:buChar char="●"/>
            </a:pPr>
            <a:r>
              <a:rPr lang="en-US" sz="1700" b="1" dirty="0">
                <a:solidFill>
                  <a:srgbClr val="373D3F"/>
                </a:solidFill>
                <a:latin typeface="Arial"/>
                <a:ea typeface="Arial"/>
                <a:cs typeface="Arial"/>
                <a:sym typeface="Arial"/>
              </a:rPr>
              <a:t>Mail and Package Delivery</a:t>
            </a:r>
          </a:p>
          <a:p>
            <a:pPr marL="457200" lvl="0" indent="-336550" algn="l" rtl="0">
              <a:lnSpc>
                <a:spcPct val="150000"/>
              </a:lnSpc>
              <a:spcBef>
                <a:spcPts val="0"/>
              </a:spcBef>
              <a:spcAft>
                <a:spcPts val="0"/>
              </a:spcAft>
              <a:buClr>
                <a:srgbClr val="373D3F"/>
              </a:buClr>
              <a:buSzPts val="1700"/>
              <a:buFont typeface="Arial"/>
              <a:buChar char="●"/>
            </a:pPr>
            <a:r>
              <a:rPr lang="en-US" sz="1700" b="1" dirty="0">
                <a:solidFill>
                  <a:srgbClr val="373D3F"/>
                </a:solidFill>
                <a:latin typeface="Arial"/>
                <a:ea typeface="Arial"/>
                <a:cs typeface="Arial"/>
                <a:sym typeface="Arial"/>
              </a:rPr>
              <a:t>Email</a:t>
            </a:r>
          </a:p>
          <a:p>
            <a:pPr marL="457200" lvl="0" indent="-336550" algn="l" rtl="0">
              <a:lnSpc>
                <a:spcPct val="150000"/>
              </a:lnSpc>
              <a:spcBef>
                <a:spcPts val="0"/>
              </a:spcBef>
              <a:spcAft>
                <a:spcPts val="0"/>
              </a:spcAft>
              <a:buClr>
                <a:srgbClr val="373D3F"/>
              </a:buClr>
              <a:buSzPts val="1700"/>
              <a:buFont typeface="Arial"/>
              <a:buChar char="●"/>
            </a:pPr>
            <a:r>
              <a:rPr lang="en-US" sz="1700" b="1" dirty="0">
                <a:solidFill>
                  <a:srgbClr val="373D3F"/>
                </a:solidFill>
                <a:latin typeface="Arial"/>
                <a:ea typeface="Arial"/>
                <a:cs typeface="Arial"/>
                <a:sym typeface="Arial"/>
              </a:rPr>
              <a:t>Fax</a:t>
            </a:r>
          </a:p>
          <a:p>
            <a:pPr marL="0" lvl="0" indent="0" algn="l" rtl="0">
              <a:spcBef>
                <a:spcPts val="1900"/>
              </a:spcBef>
              <a:spcAft>
                <a:spcPts val="1200"/>
              </a:spcAft>
              <a:buNone/>
            </a:pPr>
            <a:endParaRPr sz="1200" dirty="0">
              <a:solidFill>
                <a:srgbClr val="373D3F"/>
              </a:solidFill>
              <a:highlight>
                <a:srgbClr val="FFFFFF"/>
              </a:highlight>
              <a:latin typeface="Montserrat"/>
              <a:ea typeface="Montserrat"/>
              <a:cs typeface="Montserrat"/>
              <a:sym typeface="Montserrat"/>
            </a:endParaRPr>
          </a:p>
        </p:txBody>
      </p:sp>
      <p:pic>
        <p:nvPicPr>
          <p:cNvPr id="120" name="Google Shape;120;p19" descr="Person with a laptop and phone open." title="Image"/>
          <p:cNvPicPr preferRelativeResize="0"/>
          <p:nvPr/>
        </p:nvPicPr>
        <p:blipFill>
          <a:blip r:embed="rId3">
            <a:alphaModFix/>
          </a:blip>
          <a:stretch>
            <a:fillRect/>
          </a:stretch>
        </p:blipFill>
        <p:spPr>
          <a:xfrm>
            <a:off x="188325" y="1000150"/>
            <a:ext cx="4527625" cy="3143199"/>
          </a:xfrm>
          <a:prstGeom prst="rect">
            <a:avLst/>
          </a:prstGeom>
          <a:noFill/>
          <a:ln>
            <a:noFill/>
          </a:ln>
        </p:spPr>
      </p:pic>
      <p:sp>
        <p:nvSpPr>
          <p:cNvPr id="121" name="Google Shape;121;p19"/>
          <p:cNvSpPr txBox="1"/>
          <p:nvPr/>
        </p:nvSpPr>
        <p:spPr>
          <a:xfrm>
            <a:off x="188325" y="4250399"/>
            <a:ext cx="2919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2"/>
                </a:solidFill>
                <a:highlight>
                  <a:srgbClr val="F5F5F5"/>
                </a:highlight>
                <a:latin typeface="Roboto"/>
                <a:ea typeface="Roboto"/>
                <a:cs typeface="Roboto"/>
                <a:sym typeface="Roboto"/>
              </a:rPr>
              <a:t>Photo by </a:t>
            </a:r>
            <a:r>
              <a:rPr lang="en" sz="1000" u="sng" dirty="0">
                <a:solidFill>
                  <a:schemeClr val="bg2"/>
                </a:solidFill>
                <a:highlight>
                  <a:srgbClr val="F5F5F5"/>
                </a:highlight>
                <a:latin typeface="Roboto"/>
                <a:ea typeface="Roboto"/>
                <a:cs typeface="Roboto"/>
                <a:sym typeface="Roboto"/>
                <a:hlinkClick r:id="rId4">
                  <a:extLst>
                    <a:ext uri="{A12FA001-AC4F-418D-AE19-62706E023703}">
                      <ahyp:hlinkClr xmlns:ahyp="http://schemas.microsoft.com/office/drawing/2018/hyperlinkcolor" xmlns="" val="tx"/>
                    </a:ext>
                  </a:extLst>
                </a:hlinkClick>
              </a:rPr>
              <a:t>Austin Distel</a:t>
            </a:r>
            <a:r>
              <a:rPr lang="en" sz="1000" dirty="0">
                <a:solidFill>
                  <a:schemeClr val="bg2"/>
                </a:solidFill>
                <a:highlight>
                  <a:srgbClr val="F5F5F5"/>
                </a:highlight>
                <a:latin typeface="Roboto"/>
                <a:ea typeface="Roboto"/>
                <a:cs typeface="Roboto"/>
                <a:sym typeface="Roboto"/>
              </a:rPr>
              <a:t> on </a:t>
            </a:r>
            <a:r>
              <a:rPr lang="en" sz="1000" u="sng" dirty="0">
                <a:solidFill>
                  <a:schemeClr val="bg2"/>
                </a:solidFill>
                <a:highlight>
                  <a:srgbClr val="F5F5F5"/>
                </a:highlight>
                <a:latin typeface="Roboto"/>
                <a:ea typeface="Roboto"/>
                <a:cs typeface="Roboto"/>
                <a:sym typeface="Roboto"/>
                <a:hlinkClick r:id="rId5">
                  <a:extLst>
                    <a:ext uri="{A12FA001-AC4F-418D-AE19-62706E023703}">
                      <ahyp:hlinkClr xmlns:ahyp="http://schemas.microsoft.com/office/drawing/2018/hyperlinkcolor" xmlns="" val="tx"/>
                    </a:ext>
                  </a:extLst>
                </a:hlinkClick>
              </a:rPr>
              <a:t>Unsplash</a:t>
            </a:r>
            <a:endParaRPr dirty="0">
              <a:solidFill>
                <a:schemeClr val="bg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3" name="Title 2">
            <a:extLst>
              <a:ext uri="{FF2B5EF4-FFF2-40B4-BE49-F238E27FC236}">
                <a16:creationId xmlns:a16="http://schemas.microsoft.com/office/drawing/2014/main" id="{B097564E-848A-4FF0-B7B3-F67F6D00B930}"/>
              </a:ext>
            </a:extLst>
          </p:cNvPr>
          <p:cNvSpPr>
            <a:spLocks noGrp="1"/>
          </p:cNvSpPr>
          <p:nvPr>
            <p:ph type="title"/>
          </p:nvPr>
        </p:nvSpPr>
        <p:spPr/>
        <p:txBody>
          <a:bodyPr>
            <a:normAutofit fontScale="90000"/>
          </a:bodyPr>
          <a:lstStyle/>
          <a:p>
            <a:r>
              <a:rPr lang="en" sz="3200" b="1" dirty="0">
                <a:latin typeface="Arial"/>
                <a:ea typeface="Arial"/>
                <a:cs typeface="Arial"/>
                <a:sym typeface="Arial"/>
              </a:rPr>
              <a:t>8.4. Communication and Project Manager</a:t>
            </a:r>
            <a:endParaRPr lang="en-US" dirty="0"/>
          </a:p>
        </p:txBody>
      </p:sp>
      <p:sp>
        <p:nvSpPr>
          <p:cNvPr id="127" name="Google Shape;127;p20"/>
          <p:cNvSpPr txBox="1">
            <a:spLocks noGrp="1"/>
          </p:cNvSpPr>
          <p:nvPr>
            <p:ph type="body" idx="1"/>
          </p:nvPr>
        </p:nvSpPr>
        <p:spPr>
          <a:xfrm>
            <a:off x="311700" y="1229874"/>
            <a:ext cx="8520600" cy="3503625"/>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dirty="0">
                <a:solidFill>
                  <a:srgbClr val="373D3F"/>
                </a:solidFill>
                <a:highlight>
                  <a:srgbClr val="FFFFFF"/>
                </a:highlight>
                <a:latin typeface="Arial"/>
                <a:ea typeface="Arial"/>
                <a:cs typeface="Arial"/>
                <a:sym typeface="Arial"/>
              </a:rPr>
              <a:t>As a project manager, you might be responsible for writing RFPs for your organization’s projects, or proposals in response to RFPs publicized by other organizations. You might also be responsible for drafting parts of a contract—for example language describing the scope of work.</a:t>
            </a:r>
            <a:endParaRPr sz="2400"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a:extLst>
              <a:ext uri="{FF2B5EF4-FFF2-40B4-BE49-F238E27FC236}">
                <a16:creationId xmlns:a16="http://schemas.microsoft.com/office/drawing/2014/main" id="{7D5A7F98-24D5-493F-999C-40FDC476656A}"/>
              </a:ext>
            </a:extLst>
          </p:cNvPr>
          <p:cNvSpPr>
            <a:spLocks noGrp="1"/>
          </p:cNvSpPr>
          <p:nvPr>
            <p:ph type="title"/>
          </p:nvPr>
        </p:nvSpPr>
        <p:spPr/>
        <p:txBody>
          <a:bodyPr>
            <a:noAutofit/>
          </a:bodyPr>
          <a:lstStyle/>
          <a:p>
            <a:r>
              <a:rPr lang="en" sz="2800" b="1" dirty="0">
                <a:latin typeface="Arial"/>
                <a:ea typeface="Arial"/>
                <a:cs typeface="Arial"/>
                <a:sym typeface="Arial"/>
              </a:rPr>
              <a:t>8.5. Virtual PM</a:t>
            </a:r>
            <a:endParaRPr lang="en-US" sz="2800" dirty="0"/>
          </a:p>
        </p:txBody>
      </p:sp>
      <p:sp>
        <p:nvSpPr>
          <p:cNvPr id="133" name="Google Shape;133;p21"/>
          <p:cNvSpPr txBox="1">
            <a:spLocks noGrp="1"/>
          </p:cNvSpPr>
          <p:nvPr>
            <p:ph type="body" idx="1"/>
          </p:nvPr>
        </p:nvSpPr>
        <p:spPr>
          <a:xfrm>
            <a:off x="3679634" y="1100186"/>
            <a:ext cx="5152666" cy="339575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solidFill>
                  <a:srgbClr val="373D3F"/>
                </a:solidFill>
                <a:highlight>
                  <a:srgbClr val="FFFFFF"/>
                </a:highlight>
                <a:latin typeface="Arial"/>
                <a:ea typeface="Arial"/>
                <a:cs typeface="Arial"/>
                <a:sym typeface="Arial"/>
              </a:rPr>
              <a:t>Managing a team of people who work side-by-side in the same office is difficult enough. But what about managing a virtual team—that is, a team whose members are dispersed at multiple geographical locations?</a:t>
            </a:r>
            <a:endParaRPr sz="2000" dirty="0">
              <a:latin typeface="Arial"/>
              <a:ea typeface="Arial"/>
              <a:cs typeface="Arial"/>
              <a:sym typeface="Arial"/>
            </a:endParaRPr>
          </a:p>
        </p:txBody>
      </p:sp>
      <p:sp>
        <p:nvSpPr>
          <p:cNvPr id="135" name="Google Shape;135;p21"/>
          <p:cNvSpPr txBox="1"/>
          <p:nvPr/>
        </p:nvSpPr>
        <p:spPr>
          <a:xfrm>
            <a:off x="311700" y="4543238"/>
            <a:ext cx="2824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2"/>
                </a:solidFill>
                <a:highlight>
                  <a:srgbClr val="F5F5F5"/>
                </a:highlight>
                <a:latin typeface="Roboto"/>
                <a:ea typeface="Roboto"/>
                <a:cs typeface="Roboto"/>
                <a:sym typeface="Roboto"/>
              </a:rPr>
              <a:t>Photo by </a:t>
            </a:r>
            <a:r>
              <a:rPr lang="en" sz="1000" u="sng" dirty="0">
                <a:solidFill>
                  <a:schemeClr val="bg2"/>
                </a:solidFill>
                <a:highlight>
                  <a:srgbClr val="F5F5F5"/>
                </a:highlight>
                <a:latin typeface="Roboto"/>
                <a:ea typeface="Roboto"/>
                <a:cs typeface="Roboto"/>
                <a:sym typeface="Roboto"/>
                <a:hlinkClick r:id="rId3">
                  <a:extLst>
                    <a:ext uri="{A12FA001-AC4F-418D-AE19-62706E023703}">
                      <ahyp:hlinkClr xmlns:ahyp="http://schemas.microsoft.com/office/drawing/2018/hyperlinkcolor" xmlns="" val="tx"/>
                    </a:ext>
                  </a:extLst>
                </a:hlinkClick>
              </a:rPr>
              <a:t>Andrew Neel</a:t>
            </a:r>
            <a:r>
              <a:rPr lang="en" sz="1000" dirty="0">
                <a:solidFill>
                  <a:schemeClr val="bg2"/>
                </a:solidFill>
                <a:highlight>
                  <a:srgbClr val="F5F5F5"/>
                </a:highlight>
                <a:latin typeface="Roboto"/>
                <a:ea typeface="Roboto"/>
                <a:cs typeface="Roboto"/>
                <a:sym typeface="Roboto"/>
              </a:rPr>
              <a:t> on </a:t>
            </a:r>
            <a:r>
              <a:rPr lang="en" sz="1000" u="sng" dirty="0">
                <a:solidFill>
                  <a:schemeClr val="bg2"/>
                </a:solidFill>
                <a:highlight>
                  <a:srgbClr val="F5F5F5"/>
                </a:highlight>
                <a:latin typeface="Roboto"/>
                <a:ea typeface="Roboto"/>
                <a:cs typeface="Roboto"/>
                <a:sym typeface="Roboto"/>
                <a:hlinkClick r:id="rId4">
                  <a:extLst>
                    <a:ext uri="{A12FA001-AC4F-418D-AE19-62706E023703}">
                      <ahyp:hlinkClr xmlns:ahyp="http://schemas.microsoft.com/office/drawing/2018/hyperlinkcolor" xmlns="" val="tx"/>
                    </a:ext>
                  </a:extLst>
                </a:hlinkClick>
              </a:rPr>
              <a:t>Unsplash</a:t>
            </a:r>
            <a:endParaRPr dirty="0">
              <a:solidFill>
                <a:schemeClr val="bg2"/>
              </a:solidFill>
              <a:latin typeface="Roboto"/>
              <a:ea typeface="Roboto"/>
              <a:cs typeface="Roboto"/>
              <a:sym typeface="Roboto"/>
            </a:endParaRPr>
          </a:p>
        </p:txBody>
      </p:sp>
      <p:pic>
        <p:nvPicPr>
          <p:cNvPr id="134" name="Google Shape;134;p21" descr="Person sitting at a laptop working." title="Image"/>
          <p:cNvPicPr preferRelativeResize="0"/>
          <p:nvPr/>
        </p:nvPicPr>
        <p:blipFill>
          <a:blip r:embed="rId5">
            <a:alphaModFix/>
          </a:blip>
          <a:stretch>
            <a:fillRect/>
          </a:stretch>
        </p:blipFill>
        <p:spPr>
          <a:xfrm>
            <a:off x="311700" y="1100186"/>
            <a:ext cx="3213824" cy="3443052"/>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887</Words>
  <Application>Microsoft Office PowerPoint</Application>
  <PresentationFormat>On-screen Show (16:9)</PresentationFormat>
  <Paragraphs>58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Montserrat</vt:lpstr>
      <vt:lpstr>Roboto</vt:lpstr>
      <vt:lpstr>Geometric</vt:lpstr>
      <vt:lpstr>Essentials of Project Management</vt:lpstr>
      <vt:lpstr>8.1. Learning Objectives  </vt:lpstr>
      <vt:lpstr>8.2. Role of Communication in PM</vt:lpstr>
      <vt:lpstr>Role of Communication</vt:lpstr>
      <vt:lpstr>8.3. Types of Communication</vt:lpstr>
      <vt:lpstr>Types of Communication I</vt:lpstr>
      <vt:lpstr>Types of Communication II</vt:lpstr>
      <vt:lpstr>8.4. Communication and Project Manager</vt:lpstr>
      <vt:lpstr>8.5. Virtual PM</vt:lpstr>
      <vt:lpstr>Virtual PM</vt:lpstr>
      <vt:lpstr>The Special Role of Trust on a Virtual PM</vt:lpstr>
      <vt:lpstr>The Special Role of Trust on a Virtual PM</vt:lpstr>
      <vt:lpstr>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8</dc:title>
  <dc:creator>Halle-Shook, Michele</dc:creator>
  <cp:lastModifiedBy>Halle-Shook, Michele</cp:lastModifiedBy>
  <cp:revision>1</cp:revision>
  <dcterms:modified xsi:type="dcterms:W3CDTF">2021-12-22T15:32:22Z</dcterms:modified>
</cp:coreProperties>
</file>