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6"/>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6" d="100"/>
          <a:sy n="96" d="100"/>
        </p:scale>
        <p:origin x="84" y="534"/>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7" name="Google Shape;77;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Google Shape;132;gf9c8eea3a1_0_10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3" name="Google Shape;133;gf9c8eea3a1_0_10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Google Shape;138;gf9c8eea3a1_0_11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39" name="Google Shape;139;gf9c8eea3a1_0_11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350">
                <a:solidFill>
                  <a:srgbClr val="373D3F"/>
                </a:solidFill>
                <a:highlight>
                  <a:srgbClr val="FFFFFF"/>
                </a:highlight>
                <a:latin typeface="Montserrat"/>
                <a:ea typeface="Montserrat"/>
                <a:cs typeface="Montserrat"/>
                <a:sym typeface="Montserrat"/>
              </a:rPr>
              <a:t>Some contracts are fixed price: no matter how much time or effort goes into them, the client always pay the same.</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3"/>
        <p:cNvGrpSpPr/>
        <p:nvPr/>
      </p:nvGrpSpPr>
      <p:grpSpPr>
        <a:xfrm>
          <a:off x="0" y="0"/>
          <a:ext cx="0" cy="0"/>
          <a:chOff x="0" y="0"/>
          <a:chExt cx="0" cy="0"/>
        </a:xfrm>
      </p:grpSpPr>
      <p:sp>
        <p:nvSpPr>
          <p:cNvPr id="144" name="Google Shape;144;gf9c8eea3a1_0_11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45" name="Google Shape;145;gf9c8eea3a1_0_11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350">
                <a:solidFill>
                  <a:srgbClr val="373D3F"/>
                </a:solidFill>
                <a:highlight>
                  <a:srgbClr val="FFFFFF"/>
                </a:highlight>
                <a:latin typeface="Montserrat"/>
                <a:ea typeface="Montserrat"/>
                <a:cs typeface="Montserrat"/>
                <a:sym typeface="Montserrat"/>
              </a:rPr>
              <a:t>Fixed-price contracts require the availability of at least two or more suppliers that have the qualifications and performance histories that ensure the needs of the project can be met.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0"/>
        <p:cNvGrpSpPr/>
        <p:nvPr/>
      </p:nvGrpSpPr>
      <p:grpSpPr>
        <a:xfrm>
          <a:off x="0" y="0"/>
          <a:ext cx="0" cy="0"/>
          <a:chOff x="0" y="0"/>
          <a:chExt cx="0" cy="0"/>
        </a:xfrm>
      </p:grpSpPr>
      <p:sp>
        <p:nvSpPr>
          <p:cNvPr id="151" name="Google Shape;151;gf9c8eea3a1_0_17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2" name="Google Shape;152;gf9c8eea3a1_0_1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350">
                <a:solidFill>
                  <a:srgbClr val="373D3F"/>
                </a:solidFill>
                <a:highlight>
                  <a:srgbClr val="FFFFFF"/>
                </a:highlight>
                <a:latin typeface="Montserrat"/>
                <a:ea typeface="Montserrat"/>
                <a:cs typeface="Montserrat"/>
                <a:sym typeface="Montserrat"/>
              </a:rPr>
              <a:t>Cost-reimbursable contracts are most often used when the scope of work or the costs for performing the work are not well known. </a:t>
            </a:r>
            <a:endParaRPr sz="1350">
              <a:solidFill>
                <a:srgbClr val="373D3F"/>
              </a:solidFill>
              <a:highlight>
                <a:srgbClr val="FFFFFF"/>
              </a:highlight>
              <a:latin typeface="Montserrat"/>
              <a:ea typeface="Montserrat"/>
              <a:cs typeface="Montserrat"/>
              <a:sym typeface="Montserrat"/>
            </a:endParaRPr>
          </a:p>
          <a:p>
            <a:pPr marL="0" lvl="0" indent="0" algn="l" rtl="0">
              <a:spcBef>
                <a:spcPts val="0"/>
              </a:spcBef>
              <a:spcAft>
                <a:spcPts val="0"/>
              </a:spcAft>
              <a:buNone/>
            </a:pPr>
            <a:endParaRPr sz="1350">
              <a:solidFill>
                <a:srgbClr val="373D3F"/>
              </a:solidFill>
              <a:highlight>
                <a:srgbClr val="FFFFFF"/>
              </a:highlight>
              <a:latin typeface="Montserrat"/>
              <a:ea typeface="Montserrat"/>
              <a:cs typeface="Montserrat"/>
              <a:sym typeface="Montserrat"/>
            </a:endParaRPr>
          </a:p>
          <a:p>
            <a:pPr marL="0" lvl="0" indent="0" algn="l" rtl="0">
              <a:spcBef>
                <a:spcPts val="0"/>
              </a:spcBef>
              <a:spcAft>
                <a:spcPts val="0"/>
              </a:spcAft>
              <a:buNone/>
            </a:pPr>
            <a:r>
              <a:rPr lang="en" sz="1350">
                <a:solidFill>
                  <a:srgbClr val="373D3F"/>
                </a:solidFill>
                <a:highlight>
                  <a:srgbClr val="FFFFFF"/>
                </a:highlight>
                <a:latin typeface="Montserrat"/>
                <a:ea typeface="Montserrat"/>
                <a:cs typeface="Montserrat"/>
                <a:sym typeface="Montserrat"/>
              </a:rPr>
              <a:t>Cost-reimbursable contracts require good documentation of the costs that occurred on the project to ensure that the contractor gets paid for all the work performed and to ensure that the organization is not paying for something that was not completed.</a:t>
            </a:r>
            <a:endParaRPr sz="1350">
              <a:solidFill>
                <a:srgbClr val="373D3F"/>
              </a:solidFill>
              <a:highlight>
                <a:srgbClr val="FFFFFF"/>
              </a:highlight>
              <a:latin typeface="Montserrat"/>
              <a:ea typeface="Montserrat"/>
              <a:cs typeface="Montserrat"/>
              <a:sym typeface="Montserrat"/>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6"/>
        <p:cNvGrpSpPr/>
        <p:nvPr/>
      </p:nvGrpSpPr>
      <p:grpSpPr>
        <a:xfrm>
          <a:off x="0" y="0"/>
          <a:ext cx="0" cy="0"/>
          <a:chOff x="0" y="0"/>
          <a:chExt cx="0" cy="0"/>
        </a:xfrm>
      </p:grpSpPr>
      <p:sp>
        <p:nvSpPr>
          <p:cNvPr id="157" name="Google Shape;157;gf9c8eea3a1_0_17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58" name="Google Shape;158;gf9c8eea3a1_0_17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f9c8eea3a1_0_7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f9c8eea3a1_0_7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7"/>
        <p:cNvGrpSpPr/>
        <p:nvPr/>
      </p:nvGrpSpPr>
      <p:grpSpPr>
        <a:xfrm>
          <a:off x="0" y="0"/>
          <a:ext cx="0" cy="0"/>
          <a:chOff x="0" y="0"/>
          <a:chExt cx="0" cy="0"/>
        </a:xfrm>
      </p:grpSpPr>
      <p:sp>
        <p:nvSpPr>
          <p:cNvPr id="88" name="Google Shape;88;gf9c8eea3a1_0_8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9" name="Google Shape;89;gf9c8eea3a1_0_8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350">
                <a:solidFill>
                  <a:srgbClr val="373D3F"/>
                </a:solidFill>
                <a:highlight>
                  <a:srgbClr val="FFFFFF"/>
                </a:highlight>
                <a:latin typeface="Lora"/>
                <a:ea typeface="Lora"/>
                <a:cs typeface="Lora"/>
                <a:sym typeface="Lora"/>
              </a:rPr>
              <a:t>Once the work begins, you monitor it to make sure that the contract is being followed. When the work is done, you close out the contract and fill out all the paperwork.</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gf9c8eea3a1_0_12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5" name="Google Shape;95;gf9c8eea3a1_0_12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350">
                <a:solidFill>
                  <a:srgbClr val="373D3F"/>
                </a:solidFill>
                <a:highlight>
                  <a:srgbClr val="FFFFFF"/>
                </a:highlight>
                <a:latin typeface="Lora"/>
                <a:ea typeface="Lora"/>
                <a:cs typeface="Lora"/>
                <a:sym typeface="Lora"/>
              </a:rPr>
              <a:t>It includes: </a:t>
            </a:r>
            <a:endParaRPr sz="1350">
              <a:solidFill>
                <a:srgbClr val="373D3F"/>
              </a:solidFill>
              <a:highlight>
                <a:srgbClr val="FFFFFF"/>
              </a:highlight>
              <a:latin typeface="Lora"/>
              <a:ea typeface="Lora"/>
              <a:cs typeface="Lora"/>
              <a:sym typeface="Lora"/>
            </a:endParaRPr>
          </a:p>
          <a:p>
            <a:pPr marL="457200" lvl="0" indent="-323850" algn="l" rtl="0">
              <a:lnSpc>
                <a:spcPct val="150000"/>
              </a:lnSpc>
              <a:spcBef>
                <a:spcPts val="1900"/>
              </a:spcBef>
              <a:spcAft>
                <a:spcPts val="0"/>
              </a:spcAft>
              <a:buClr>
                <a:srgbClr val="373D3F"/>
              </a:buClr>
              <a:buSzPts val="1500"/>
              <a:buFont typeface="Arial"/>
              <a:buChar char="●"/>
            </a:pPr>
            <a:r>
              <a:rPr lang="en" sz="1500">
                <a:solidFill>
                  <a:srgbClr val="373D3F"/>
                </a:solidFill>
              </a:rPr>
              <a:t>The types of contracts you plan to use and any metrics that will be used to measure the contractors’ performance</a:t>
            </a:r>
            <a:endParaRPr sz="1500">
              <a:solidFill>
                <a:srgbClr val="373D3F"/>
              </a:solidFill>
            </a:endParaRPr>
          </a:p>
          <a:p>
            <a:pPr marL="457200" lvl="0" indent="-323850" algn="l" rtl="0">
              <a:lnSpc>
                <a:spcPct val="150000"/>
              </a:lnSpc>
              <a:spcBef>
                <a:spcPts val="0"/>
              </a:spcBef>
              <a:spcAft>
                <a:spcPts val="0"/>
              </a:spcAft>
              <a:buClr>
                <a:srgbClr val="373D3F"/>
              </a:buClr>
              <a:buSzPts val="1500"/>
              <a:buFont typeface="Arial"/>
              <a:buChar char="●"/>
            </a:pPr>
            <a:r>
              <a:rPr lang="en" sz="1500">
                <a:solidFill>
                  <a:srgbClr val="373D3F"/>
                </a:solidFill>
              </a:rPr>
              <a:t>The planned delivery dates for the work or products you are contracting</a:t>
            </a:r>
            <a:endParaRPr sz="1500">
              <a:solidFill>
                <a:srgbClr val="373D3F"/>
              </a:solidFill>
            </a:endParaRPr>
          </a:p>
          <a:p>
            <a:pPr marL="457200" lvl="0" indent="-323850" algn="l" rtl="0">
              <a:lnSpc>
                <a:spcPct val="150000"/>
              </a:lnSpc>
              <a:spcBef>
                <a:spcPts val="0"/>
              </a:spcBef>
              <a:spcAft>
                <a:spcPts val="0"/>
              </a:spcAft>
              <a:buClr>
                <a:srgbClr val="373D3F"/>
              </a:buClr>
              <a:buSzPts val="1500"/>
              <a:buFont typeface="Arial"/>
              <a:buChar char="●"/>
            </a:pPr>
            <a:r>
              <a:rPr lang="en" sz="1500">
                <a:solidFill>
                  <a:srgbClr val="373D3F"/>
                </a:solidFill>
              </a:rPr>
              <a:t>The company’s standard documents you will use</a:t>
            </a:r>
            <a:endParaRPr sz="1500">
              <a:solidFill>
                <a:srgbClr val="373D3F"/>
              </a:solidFill>
            </a:endParaRPr>
          </a:p>
          <a:p>
            <a:pPr marL="457200" lvl="0" indent="-323850" algn="l" rtl="0">
              <a:lnSpc>
                <a:spcPct val="150000"/>
              </a:lnSpc>
              <a:spcBef>
                <a:spcPts val="0"/>
              </a:spcBef>
              <a:spcAft>
                <a:spcPts val="0"/>
              </a:spcAft>
              <a:buClr>
                <a:srgbClr val="373D3F"/>
              </a:buClr>
              <a:buSzPts val="1500"/>
              <a:buFont typeface="Arial"/>
              <a:buChar char="●"/>
            </a:pPr>
            <a:r>
              <a:rPr lang="en" sz="1500">
                <a:solidFill>
                  <a:srgbClr val="373D3F"/>
                </a:solidFill>
              </a:rPr>
              <a:t>The number of vendors or contractors involved and how they will be managed</a:t>
            </a:r>
            <a:endParaRPr sz="1500">
              <a:solidFill>
                <a:srgbClr val="373D3F"/>
              </a:solidFill>
            </a:endParaRPr>
          </a:p>
          <a:p>
            <a:pPr marL="457200" lvl="0" indent="-323850" algn="l" rtl="0">
              <a:lnSpc>
                <a:spcPct val="150000"/>
              </a:lnSpc>
              <a:spcBef>
                <a:spcPts val="0"/>
              </a:spcBef>
              <a:spcAft>
                <a:spcPts val="0"/>
              </a:spcAft>
              <a:buClr>
                <a:srgbClr val="373D3F"/>
              </a:buClr>
              <a:buSzPts val="1500"/>
              <a:buFont typeface="Arial"/>
              <a:buChar char="●"/>
            </a:pPr>
            <a:r>
              <a:rPr lang="en" sz="1500">
                <a:solidFill>
                  <a:srgbClr val="373D3F"/>
                </a:solidFill>
              </a:rPr>
              <a:t>How purchasing may impact the constraints and assumptions of the project plan</a:t>
            </a:r>
            <a:endParaRPr sz="1500">
              <a:solidFill>
                <a:srgbClr val="373D3F"/>
              </a:solidFill>
            </a:endParaRPr>
          </a:p>
          <a:p>
            <a:pPr marL="457200" lvl="0" indent="-323850" algn="l" rtl="0">
              <a:lnSpc>
                <a:spcPct val="150000"/>
              </a:lnSpc>
              <a:spcBef>
                <a:spcPts val="0"/>
              </a:spcBef>
              <a:spcAft>
                <a:spcPts val="0"/>
              </a:spcAft>
              <a:buClr>
                <a:srgbClr val="373D3F"/>
              </a:buClr>
              <a:buSzPts val="1500"/>
              <a:buFont typeface="Arial"/>
              <a:buChar char="●"/>
            </a:pPr>
            <a:r>
              <a:rPr lang="en" sz="1500">
                <a:solidFill>
                  <a:srgbClr val="373D3F"/>
                </a:solidFill>
              </a:rPr>
              <a:t>The coordination of purchasing lead times with the development of the project schedule</a:t>
            </a:r>
            <a:endParaRPr sz="1500">
              <a:solidFill>
                <a:srgbClr val="373D3F"/>
              </a:solidFill>
            </a:endParaRPr>
          </a:p>
          <a:p>
            <a:pPr marL="457200" lvl="0" indent="-323850" algn="l" rtl="0">
              <a:lnSpc>
                <a:spcPct val="150000"/>
              </a:lnSpc>
              <a:spcBef>
                <a:spcPts val="0"/>
              </a:spcBef>
              <a:spcAft>
                <a:spcPts val="0"/>
              </a:spcAft>
              <a:buClr>
                <a:srgbClr val="373D3F"/>
              </a:buClr>
              <a:buSzPts val="1500"/>
              <a:buFont typeface="Arial"/>
              <a:buChar char="●"/>
            </a:pPr>
            <a:r>
              <a:rPr lang="en" sz="1500">
                <a:solidFill>
                  <a:srgbClr val="373D3F"/>
                </a:solidFill>
              </a:rPr>
              <a:t>The identification of prequalified sellers (if known)</a:t>
            </a:r>
            <a:endParaRPr sz="1500">
              <a:solidFill>
                <a:srgbClr val="373D3F"/>
              </a:solidFill>
            </a:endParaRPr>
          </a:p>
          <a:p>
            <a:pPr marL="0" lvl="0" indent="0" algn="l" rtl="0">
              <a:spcBef>
                <a:spcPts val="1900"/>
              </a:spcBef>
              <a:spcAft>
                <a:spcPts val="0"/>
              </a:spcAft>
              <a:buNone/>
            </a:pPr>
            <a:endParaRPr sz="1500">
              <a:solidFill>
                <a:srgbClr val="373D3F"/>
              </a:solidFill>
              <a:highlight>
                <a:srgbClr val="FFFFFF"/>
              </a:highlight>
              <a:latin typeface="Lora"/>
              <a:ea typeface="Lora"/>
              <a:cs typeface="Lora"/>
              <a:sym typeface="Lora"/>
            </a:endParaRPr>
          </a:p>
          <a:p>
            <a:pPr marL="0" lvl="0" indent="0" algn="l" rtl="0">
              <a:spcBef>
                <a:spcPts val="0"/>
              </a:spcBef>
              <a:spcAft>
                <a:spcPts val="0"/>
              </a:spcAft>
              <a:buNone/>
            </a:pPr>
            <a:endParaRPr sz="1500">
              <a:solidFill>
                <a:srgbClr val="373D3F"/>
              </a:solidFill>
              <a:highlight>
                <a:srgbClr val="FFFFFF"/>
              </a:highlight>
              <a:latin typeface="Lora"/>
              <a:ea typeface="Lora"/>
              <a:cs typeface="Lora"/>
              <a:sym typeface="Lora"/>
            </a:endParaRPr>
          </a:p>
          <a:p>
            <a:pPr marL="0" lvl="0" indent="0" algn="l" rtl="0">
              <a:spcBef>
                <a:spcPts val="0"/>
              </a:spcBef>
              <a:spcAft>
                <a:spcPts val="0"/>
              </a:spcAft>
              <a:buNone/>
            </a:pPr>
            <a:r>
              <a:rPr lang="en" sz="1500">
                <a:solidFill>
                  <a:srgbClr val="373D3F"/>
                </a:solidFill>
                <a:highlight>
                  <a:srgbClr val="FFFFFF"/>
                </a:highlight>
                <a:latin typeface="Lora"/>
                <a:ea typeface="Lora"/>
                <a:cs typeface="Lora"/>
                <a:sym typeface="Lora"/>
              </a:rPr>
              <a:t>The procurement management plan, like all other management plans, becomes a subsidiary of the project management plan. Some tools and techniques you may use during the procurement planning stage include make-or-buy analysis and definition of the contract type.</a:t>
            </a:r>
            <a:endParaRPr sz="15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0"/>
        <p:cNvGrpSpPr/>
        <p:nvPr/>
      </p:nvGrpSpPr>
      <p:grpSpPr>
        <a:xfrm>
          <a:off x="0" y="0"/>
          <a:ext cx="0" cy="0"/>
          <a:chOff x="0" y="0"/>
          <a:chExt cx="0" cy="0"/>
        </a:xfrm>
      </p:grpSpPr>
      <p:sp>
        <p:nvSpPr>
          <p:cNvPr id="101" name="Google Shape;101;gf9c8eea3a1_0_8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2" name="Google Shape;102;gf9c8eea3a1_0_8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0"/>
              </a:spcBef>
              <a:spcAft>
                <a:spcPts val="0"/>
              </a:spcAft>
              <a:buNone/>
            </a:pPr>
            <a:r>
              <a:rPr lang="en" sz="1500">
                <a:solidFill>
                  <a:srgbClr val="373D3F"/>
                </a:solidFill>
                <a:highlight>
                  <a:srgbClr val="FFFFFF"/>
                </a:highlight>
              </a:rPr>
              <a:t>Maintaining a healthy supply chain—that is, cultivating a network of “activities, people, entities, information, and resources” that allows a company to acquire what it needs in order to do business—is a major concern for any effective organization (Kenton 2019).</a:t>
            </a:r>
            <a:endParaRPr sz="1500">
              <a:solidFill>
                <a:srgbClr val="373D3F"/>
              </a:solidFill>
              <a:highlight>
                <a:srgbClr val="FFFFFF"/>
              </a:highlight>
            </a:endParaRPr>
          </a:p>
          <a:p>
            <a:pPr marL="0" lvl="0" indent="0" algn="l" rtl="0">
              <a:lnSpc>
                <a:spcPct val="115000"/>
              </a:lnSpc>
              <a:spcBef>
                <a:spcPts val="1200"/>
              </a:spcBef>
              <a:spcAft>
                <a:spcPts val="0"/>
              </a:spcAft>
              <a:buNone/>
            </a:pPr>
            <a:r>
              <a:rPr lang="en" sz="1500">
                <a:solidFill>
                  <a:srgbClr val="434343"/>
                </a:solidFill>
              </a:rPr>
              <a:t>Recent threats to the American Supply Chain Industries  </a:t>
            </a:r>
            <a:endParaRPr sz="1500">
              <a:solidFill>
                <a:srgbClr val="434343"/>
              </a:solidFill>
            </a:endParaRPr>
          </a:p>
          <a:p>
            <a:pPr marL="457200" lvl="0" indent="-323850" algn="l" rtl="0">
              <a:lnSpc>
                <a:spcPct val="150000"/>
              </a:lnSpc>
              <a:spcBef>
                <a:spcPts val="1900"/>
              </a:spcBef>
              <a:spcAft>
                <a:spcPts val="0"/>
              </a:spcAft>
              <a:buClr>
                <a:srgbClr val="373D3F"/>
              </a:buClr>
              <a:buSzPts val="1500"/>
              <a:buFont typeface="Arial"/>
              <a:buChar char="●"/>
            </a:pPr>
            <a:r>
              <a:rPr lang="en" sz="1500">
                <a:solidFill>
                  <a:srgbClr val="373D3F"/>
                </a:solidFill>
              </a:rPr>
              <a:t>National and global politics: In the first half of 2019, tariffs on Chinese imports forced American companies to choose between raising prices or absorbing increased costs.</a:t>
            </a:r>
            <a:endParaRPr sz="1500">
              <a:solidFill>
                <a:srgbClr val="373D3F"/>
              </a:solidFill>
            </a:endParaRPr>
          </a:p>
          <a:p>
            <a:pPr marL="457200" lvl="0" indent="-323850" algn="l" rtl="0">
              <a:lnSpc>
                <a:spcPct val="150000"/>
              </a:lnSpc>
              <a:spcBef>
                <a:spcPts val="0"/>
              </a:spcBef>
              <a:spcAft>
                <a:spcPts val="0"/>
              </a:spcAft>
              <a:buClr>
                <a:srgbClr val="373D3F"/>
              </a:buClr>
              <a:buSzPts val="1500"/>
              <a:buFont typeface="Arial"/>
              <a:buChar char="●"/>
            </a:pPr>
            <a:r>
              <a:rPr lang="en" sz="1500">
                <a:solidFill>
                  <a:srgbClr val="373D3F"/>
                </a:solidFill>
              </a:rPr>
              <a:t>Production shutdown at key supplier: A 2018 fire at a Michigan parts plant cut off supply of parts for Ford F-150 trucks.</a:t>
            </a:r>
            <a:endParaRPr sz="1500">
              <a:solidFill>
                <a:srgbClr val="373D3F"/>
              </a:solidFill>
            </a:endParaRPr>
          </a:p>
          <a:p>
            <a:pPr marL="457200" lvl="0" indent="-323850" algn="l" rtl="0">
              <a:lnSpc>
                <a:spcPct val="150000"/>
              </a:lnSpc>
              <a:spcBef>
                <a:spcPts val="0"/>
              </a:spcBef>
              <a:spcAft>
                <a:spcPts val="0"/>
              </a:spcAft>
              <a:buClr>
                <a:srgbClr val="373D3F"/>
              </a:buClr>
              <a:buSzPts val="1500"/>
              <a:buFont typeface="Arial"/>
              <a:buChar char="●"/>
            </a:pPr>
            <a:r>
              <a:rPr lang="en" sz="1500">
                <a:solidFill>
                  <a:srgbClr val="373D3F"/>
                </a:solidFill>
              </a:rPr>
              <a:t>Changing government regulations: New restrictions on hazardous substances imposed by the European Union limited chemicals U.S. companies could import from the EU after 2017.</a:t>
            </a:r>
            <a:endParaRPr sz="1500">
              <a:solidFill>
                <a:srgbClr val="373D3F"/>
              </a:solidFill>
            </a:endParaRPr>
          </a:p>
          <a:p>
            <a:pPr marL="457200" lvl="0" indent="-323850" algn="l" rtl="0">
              <a:lnSpc>
                <a:spcPct val="150000"/>
              </a:lnSpc>
              <a:spcBef>
                <a:spcPts val="0"/>
              </a:spcBef>
              <a:spcAft>
                <a:spcPts val="0"/>
              </a:spcAft>
              <a:buClr>
                <a:srgbClr val="373D3F"/>
              </a:buClr>
              <a:buSzPts val="1500"/>
              <a:buFont typeface="Arial"/>
              <a:buChar char="●"/>
            </a:pPr>
            <a:r>
              <a:rPr lang="en" sz="1500">
                <a:solidFill>
                  <a:srgbClr val="373D3F"/>
                </a:solidFill>
              </a:rPr>
              <a:t>Extreme weather events: Flooding in Thailand in 2011 shut down computer parts factories, crippling hard drive suppliers worldwide.</a:t>
            </a:r>
            <a:endParaRPr sz="1500">
              <a:solidFill>
                <a:srgbClr val="373D3F"/>
              </a:solidFill>
            </a:endParaRPr>
          </a:p>
          <a:p>
            <a:pPr marL="457200" lvl="0" indent="-323850" algn="l" rtl="0">
              <a:lnSpc>
                <a:spcPct val="150000"/>
              </a:lnSpc>
              <a:spcBef>
                <a:spcPts val="0"/>
              </a:spcBef>
              <a:spcAft>
                <a:spcPts val="0"/>
              </a:spcAft>
              <a:buClr>
                <a:srgbClr val="373D3F"/>
              </a:buClr>
              <a:buSzPts val="1500"/>
              <a:buFont typeface="Arial"/>
              <a:buChar char="●"/>
            </a:pPr>
            <a:r>
              <a:rPr lang="en" sz="1500">
                <a:solidFill>
                  <a:srgbClr val="373D3F"/>
                </a:solidFill>
              </a:rPr>
              <a:t>Shortage of skilled manufacturing labor: Starting in 2018, American electronics suppliers found that a tight labor market meant they couldn’t produce circuit boards on schedule.</a:t>
            </a:r>
            <a:endParaRPr sz="1500">
              <a:solidFill>
                <a:srgbClr val="373D3F"/>
              </a:solidFill>
            </a:endParaRPr>
          </a:p>
          <a:p>
            <a:pPr marL="457200" lvl="0" indent="-314325" algn="l" rtl="0">
              <a:lnSpc>
                <a:spcPct val="150000"/>
              </a:lnSpc>
              <a:spcBef>
                <a:spcPts val="0"/>
              </a:spcBef>
              <a:spcAft>
                <a:spcPts val="0"/>
              </a:spcAft>
              <a:buClr>
                <a:srgbClr val="373D3F"/>
              </a:buClr>
              <a:buSzPts val="1350"/>
              <a:buFont typeface="Lora"/>
              <a:buChar char="●"/>
            </a:pPr>
            <a:endParaRPr sz="1350">
              <a:solidFill>
                <a:srgbClr val="373D3F"/>
              </a:solidFill>
              <a:latin typeface="Lora"/>
              <a:ea typeface="Lora"/>
              <a:cs typeface="Lora"/>
              <a:sym typeface="Lora"/>
            </a:endParaRPr>
          </a:p>
          <a:p>
            <a:pPr marL="0" lvl="0" indent="0" algn="l" rtl="0">
              <a:lnSpc>
                <a:spcPct val="115000"/>
              </a:lnSpc>
              <a:spcBef>
                <a:spcPts val="1900"/>
              </a:spcBef>
              <a:spcAft>
                <a:spcPts val="0"/>
              </a:spcAft>
              <a:buNone/>
            </a:pPr>
            <a:endParaRPr sz="1800">
              <a:solidFill>
                <a:srgbClr val="434343"/>
              </a:solidFill>
              <a:latin typeface="Roboto"/>
              <a:ea typeface="Roboto"/>
              <a:cs typeface="Roboto"/>
              <a:sym typeface="Roboto"/>
            </a:endParaRPr>
          </a:p>
          <a:p>
            <a:pPr marL="0" lvl="0" indent="0" algn="l" rtl="0">
              <a:lnSpc>
                <a:spcPct val="115000"/>
              </a:lnSpc>
              <a:spcBef>
                <a:spcPts val="1200"/>
              </a:spcBef>
              <a:spcAft>
                <a:spcPts val="0"/>
              </a:spcAft>
              <a:buNone/>
            </a:pPr>
            <a:endParaRPr sz="1500">
              <a:solidFill>
                <a:srgbClr val="373D3F"/>
              </a:solidFill>
              <a:highlight>
                <a:srgbClr val="FFFFFF"/>
              </a:highlight>
            </a:endParaRPr>
          </a:p>
          <a:p>
            <a:pPr marL="0" lvl="0" indent="0" algn="l" rtl="0">
              <a:lnSpc>
                <a:spcPct val="115000"/>
              </a:lnSpc>
              <a:spcBef>
                <a:spcPts val="1200"/>
              </a:spcBef>
              <a:spcAft>
                <a:spcPts val="0"/>
              </a:spcAft>
              <a:buClr>
                <a:schemeClr val="dk1"/>
              </a:buClr>
              <a:buSzPts val="1100"/>
              <a:buFont typeface="Arial"/>
              <a:buNone/>
            </a:pPr>
            <a:endParaRPr sz="1500">
              <a:solidFill>
                <a:srgbClr val="373D3F"/>
              </a:solidFill>
              <a:highlight>
                <a:srgbClr val="FFFFFF"/>
              </a:highlight>
            </a:endParaRPr>
          </a:p>
          <a:p>
            <a:pPr marL="0" lvl="0" indent="0" algn="l" rtl="0">
              <a:spcBef>
                <a:spcPts val="120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7"/>
        <p:cNvGrpSpPr/>
        <p:nvPr/>
      </p:nvGrpSpPr>
      <p:grpSpPr>
        <a:xfrm>
          <a:off x="0" y="0"/>
          <a:ext cx="0" cy="0"/>
          <a:chOff x="0" y="0"/>
          <a:chExt cx="0" cy="0"/>
        </a:xfrm>
      </p:grpSpPr>
      <p:sp>
        <p:nvSpPr>
          <p:cNvPr id="108" name="Google Shape;108;gf9c8eea3a1_0_9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9" name="Google Shape;109;gf9c8eea3a1_0_9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350">
                <a:solidFill>
                  <a:srgbClr val="373D3F"/>
                </a:solidFill>
                <a:highlight>
                  <a:srgbClr val="FFFFFF"/>
                </a:highlight>
                <a:latin typeface="Lora"/>
                <a:ea typeface="Lora"/>
                <a:cs typeface="Lora"/>
                <a:sym typeface="Lora"/>
              </a:rPr>
              <a:t>Most of the same factors that help you make every other major project decision will help you with this one. How much does it cost to build it as opposed to buying it? How will this decision affect the scope of your project? How will it affect the project schedule? Do you have time to do the work and still meet your commitments?</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3"/>
        <p:cNvGrpSpPr/>
        <p:nvPr/>
      </p:nvGrpSpPr>
      <p:grpSpPr>
        <a:xfrm>
          <a:off x="0" y="0"/>
          <a:ext cx="0" cy="0"/>
          <a:chOff x="0" y="0"/>
          <a:chExt cx="0" cy="0"/>
        </a:xfrm>
      </p:grpSpPr>
      <p:sp>
        <p:nvSpPr>
          <p:cNvPr id="114" name="Google Shape;114;gf9c8eea3a1_0_10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5" name="Google Shape;115;gf9c8eea3a1_0_10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9"/>
        <p:cNvGrpSpPr/>
        <p:nvPr/>
      </p:nvGrpSpPr>
      <p:grpSpPr>
        <a:xfrm>
          <a:off x="0" y="0"/>
          <a:ext cx="0" cy="0"/>
          <a:chOff x="0" y="0"/>
          <a:chExt cx="0" cy="0"/>
        </a:xfrm>
      </p:grpSpPr>
      <p:sp>
        <p:nvSpPr>
          <p:cNvPr id="120" name="Google Shape;120;gf9c8eea3a1_0_14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1" name="Google Shape;121;gf9c8eea3a1_0_14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350">
                <a:solidFill>
                  <a:srgbClr val="373D3F"/>
                </a:solidFill>
                <a:highlight>
                  <a:srgbClr val="FFFFFF"/>
                </a:highlight>
                <a:latin typeface="Lora"/>
                <a:ea typeface="Lora"/>
                <a:cs typeface="Lora"/>
                <a:sym typeface="Lora"/>
              </a:rPr>
              <a:t>Depending on the complexity level of the project, each of these steps can take either hours or sometimes weeks of work to complete. Each of these steps is also included in the project master schedule.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5"/>
        <p:cNvGrpSpPr/>
        <p:nvPr/>
      </p:nvGrpSpPr>
      <p:grpSpPr>
        <a:xfrm>
          <a:off x="0" y="0"/>
          <a:ext cx="0" cy="0"/>
          <a:chOff x="0" y="0"/>
          <a:chExt cx="0" cy="0"/>
        </a:xfrm>
      </p:grpSpPr>
      <p:sp>
        <p:nvSpPr>
          <p:cNvPr id="126" name="Google Shape;126;gf9c8eea3a1_0_15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27" name="Google Shape;127;gf9c8eea3a1_0_15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457200" lvl="0" indent="-314325" algn="l" rtl="0">
              <a:lnSpc>
                <a:spcPct val="150000"/>
              </a:lnSpc>
              <a:spcBef>
                <a:spcPts val="1900"/>
              </a:spcBef>
              <a:spcAft>
                <a:spcPts val="0"/>
              </a:spcAft>
              <a:buClr>
                <a:srgbClr val="373D3F"/>
              </a:buClr>
              <a:buSzPts val="1350"/>
              <a:buFont typeface="Lora"/>
              <a:buChar char="●"/>
            </a:pPr>
            <a:r>
              <a:rPr lang="en" sz="1350">
                <a:solidFill>
                  <a:srgbClr val="373D3F"/>
                </a:solidFill>
                <a:latin typeface="Lora"/>
                <a:ea typeface="Lora"/>
                <a:cs typeface="Lora"/>
                <a:sym typeface="Lora"/>
              </a:rPr>
              <a:t>Is the required work or materials a commodity, customized product or service, or unique skill or relationship?</a:t>
            </a:r>
            <a:endParaRPr sz="1350">
              <a:solidFill>
                <a:srgbClr val="373D3F"/>
              </a:solidFill>
              <a:latin typeface="Lora"/>
              <a:ea typeface="Lora"/>
              <a:cs typeface="Lora"/>
              <a:sym typeface="Lora"/>
            </a:endParaRPr>
          </a:p>
          <a:p>
            <a:pPr marL="457200" lvl="0" indent="-314325" algn="l" rtl="0">
              <a:lnSpc>
                <a:spcPct val="150000"/>
              </a:lnSpc>
              <a:spcBef>
                <a:spcPts val="0"/>
              </a:spcBef>
              <a:spcAft>
                <a:spcPts val="0"/>
              </a:spcAft>
              <a:buClr>
                <a:srgbClr val="373D3F"/>
              </a:buClr>
              <a:buSzPts val="1350"/>
              <a:buFont typeface="Lora"/>
              <a:buChar char="●"/>
            </a:pPr>
            <a:r>
              <a:rPr lang="en" sz="1350">
                <a:solidFill>
                  <a:srgbClr val="373D3F"/>
                </a:solidFill>
                <a:latin typeface="Lora"/>
                <a:ea typeface="Lora"/>
                <a:cs typeface="Lora"/>
                <a:sym typeface="Lora"/>
              </a:rPr>
              <a:t>What type of relationship is needed: supplier, vendor, or partnership?</a:t>
            </a:r>
            <a:endParaRPr sz="1350">
              <a:solidFill>
                <a:srgbClr val="373D3F"/>
              </a:solidFill>
              <a:latin typeface="Lora"/>
              <a:ea typeface="Lora"/>
              <a:cs typeface="Lora"/>
              <a:sym typeface="Lora"/>
            </a:endParaRPr>
          </a:p>
          <a:p>
            <a:pPr marL="457200" lvl="0" indent="-314325" algn="l" rtl="0">
              <a:lnSpc>
                <a:spcPct val="150000"/>
              </a:lnSpc>
              <a:spcBef>
                <a:spcPts val="0"/>
              </a:spcBef>
              <a:spcAft>
                <a:spcPts val="0"/>
              </a:spcAft>
              <a:buClr>
                <a:srgbClr val="373D3F"/>
              </a:buClr>
              <a:buSzPts val="1350"/>
              <a:buFont typeface="Lora"/>
              <a:buChar char="●"/>
            </a:pPr>
            <a:r>
              <a:rPr lang="en" sz="1350">
                <a:solidFill>
                  <a:srgbClr val="373D3F"/>
                </a:solidFill>
                <a:latin typeface="Lora"/>
                <a:ea typeface="Lora"/>
                <a:cs typeface="Lora"/>
                <a:sym typeface="Lora"/>
              </a:rPr>
              <a:t>How should the supplier, vendor, or potential partner be approached: RFQ, RFP, or personal contact?</a:t>
            </a:r>
            <a:endParaRPr sz="1350">
              <a:solidFill>
                <a:srgbClr val="373D3F"/>
              </a:solidFill>
              <a:latin typeface="Lora"/>
              <a:ea typeface="Lora"/>
              <a:cs typeface="Lora"/>
              <a:sym typeface="Lora"/>
            </a:endParaRPr>
          </a:p>
          <a:p>
            <a:pPr marL="457200" lvl="0" indent="-314325" algn="l" rtl="0">
              <a:lnSpc>
                <a:spcPct val="150000"/>
              </a:lnSpc>
              <a:spcBef>
                <a:spcPts val="0"/>
              </a:spcBef>
              <a:spcAft>
                <a:spcPts val="0"/>
              </a:spcAft>
              <a:buClr>
                <a:srgbClr val="373D3F"/>
              </a:buClr>
              <a:buSzPts val="1350"/>
              <a:buFont typeface="Lora"/>
              <a:buChar char="●"/>
            </a:pPr>
            <a:r>
              <a:rPr lang="en" sz="1350">
                <a:solidFill>
                  <a:srgbClr val="373D3F"/>
                </a:solidFill>
                <a:latin typeface="Lora"/>
                <a:ea typeface="Lora"/>
                <a:cs typeface="Lora"/>
                <a:sym typeface="Lora"/>
              </a:rPr>
              <a:t>How well known is the scope of work?</a:t>
            </a:r>
            <a:endParaRPr sz="1350">
              <a:solidFill>
                <a:srgbClr val="373D3F"/>
              </a:solidFill>
              <a:latin typeface="Lora"/>
              <a:ea typeface="Lora"/>
              <a:cs typeface="Lora"/>
              <a:sym typeface="Lora"/>
            </a:endParaRPr>
          </a:p>
          <a:p>
            <a:pPr marL="457200" lvl="0" indent="-314325" algn="l" rtl="0">
              <a:lnSpc>
                <a:spcPct val="150000"/>
              </a:lnSpc>
              <a:spcBef>
                <a:spcPts val="0"/>
              </a:spcBef>
              <a:spcAft>
                <a:spcPts val="0"/>
              </a:spcAft>
              <a:buClr>
                <a:srgbClr val="373D3F"/>
              </a:buClr>
              <a:buSzPts val="1350"/>
              <a:buFont typeface="Lora"/>
              <a:buChar char="●"/>
            </a:pPr>
            <a:r>
              <a:rPr lang="en" sz="1350">
                <a:solidFill>
                  <a:srgbClr val="373D3F"/>
                </a:solidFill>
                <a:latin typeface="Lora"/>
                <a:ea typeface="Lora"/>
                <a:cs typeface="Lora"/>
                <a:sym typeface="Lora"/>
              </a:rPr>
              <a:t>What are the risks and which party should assume which types of risk?</a:t>
            </a:r>
            <a:endParaRPr sz="1350">
              <a:solidFill>
                <a:srgbClr val="373D3F"/>
              </a:solidFill>
              <a:latin typeface="Lora"/>
              <a:ea typeface="Lora"/>
              <a:cs typeface="Lora"/>
              <a:sym typeface="Lora"/>
            </a:endParaRPr>
          </a:p>
          <a:p>
            <a:pPr marL="457200" lvl="0" indent="-314325" algn="l" rtl="0">
              <a:lnSpc>
                <a:spcPct val="150000"/>
              </a:lnSpc>
              <a:spcBef>
                <a:spcPts val="0"/>
              </a:spcBef>
              <a:spcAft>
                <a:spcPts val="0"/>
              </a:spcAft>
              <a:buClr>
                <a:srgbClr val="373D3F"/>
              </a:buClr>
              <a:buSzPts val="1350"/>
              <a:buFont typeface="Lora"/>
              <a:buChar char="●"/>
            </a:pPr>
            <a:r>
              <a:rPr lang="en" sz="1350">
                <a:solidFill>
                  <a:srgbClr val="373D3F"/>
                </a:solidFill>
                <a:latin typeface="Lora"/>
                <a:ea typeface="Lora"/>
                <a:cs typeface="Lora"/>
                <a:sym typeface="Lora"/>
              </a:rPr>
              <a:t>Does the procurement of the service or goods affect activities on the project schedule’s critical path and how much float is there on those activities?</a:t>
            </a:r>
            <a:endParaRPr sz="1350">
              <a:solidFill>
                <a:srgbClr val="373D3F"/>
              </a:solidFill>
              <a:latin typeface="Lora"/>
              <a:ea typeface="Lora"/>
              <a:cs typeface="Lora"/>
              <a:sym typeface="Lora"/>
            </a:endParaRPr>
          </a:p>
          <a:p>
            <a:pPr marL="457200" lvl="0" indent="-314325" algn="l" rtl="0">
              <a:lnSpc>
                <a:spcPct val="150000"/>
              </a:lnSpc>
              <a:spcBef>
                <a:spcPts val="0"/>
              </a:spcBef>
              <a:spcAft>
                <a:spcPts val="0"/>
              </a:spcAft>
              <a:buClr>
                <a:srgbClr val="373D3F"/>
              </a:buClr>
              <a:buSzPts val="1350"/>
              <a:buFont typeface="Lora"/>
              <a:buChar char="●"/>
            </a:pPr>
            <a:r>
              <a:rPr lang="en" sz="1350">
                <a:solidFill>
                  <a:srgbClr val="373D3F"/>
                </a:solidFill>
                <a:latin typeface="Lora"/>
                <a:ea typeface="Lora"/>
                <a:cs typeface="Lora"/>
                <a:sym typeface="Lora"/>
              </a:rPr>
              <a:t>How important is it to be sure of the cost in advance?</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bg>
      <p:bgPr>
        <a:solidFill>
          <a:schemeClr val="dk1"/>
        </a:solidFill>
        <a:effectLst/>
      </p:bgPr>
    </p:bg>
    <p:spTree>
      <p:nvGrpSpPr>
        <p:cNvPr id="1" name="Shape 9"/>
        <p:cNvGrpSpPr/>
        <p:nvPr/>
      </p:nvGrpSpPr>
      <p:grpSpPr>
        <a:xfrm>
          <a:off x="0" y="0"/>
          <a:ext cx="0" cy="0"/>
          <a:chOff x="0" y="0"/>
          <a:chExt cx="0" cy="0"/>
        </a:xfrm>
      </p:grpSpPr>
      <p:grpSp>
        <p:nvGrpSpPr>
          <p:cNvPr id="10" name="Google Shape;10;p2"/>
          <p:cNvGrpSpPr/>
          <p:nvPr/>
        </p:nvGrpSpPr>
        <p:grpSpPr>
          <a:xfrm>
            <a:off x="6098378" y="5"/>
            <a:ext cx="3045625" cy="2030570"/>
            <a:chOff x="6098378" y="5"/>
            <a:chExt cx="3045625" cy="2030570"/>
          </a:xfrm>
        </p:grpSpPr>
        <p:sp>
          <p:nvSpPr>
            <p:cNvPr id="11" name="Google Shape;11;p2"/>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2" name="Google Shape;12;p2"/>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3" name="Google Shape;13;p2"/>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 name="Google Shape;14;p2"/>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 name="Google Shape;15;p2"/>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16" name="Google Shape;16;p2"/>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17" name="Google Shape;17;p2"/>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rmAutofit/>
          </a:bodyPr>
          <a:lstStyle>
            <a:lvl1pPr lvl="0">
              <a:lnSpc>
                <a:spcPct val="100000"/>
              </a:lnSpc>
              <a:spcBef>
                <a:spcPts val="0"/>
              </a:spcBef>
              <a:spcAft>
                <a:spcPts val="0"/>
              </a:spcAft>
              <a:buClr>
                <a:schemeClr val="lt1"/>
              </a:buClr>
              <a:buSzPts val="2100"/>
              <a:buNone/>
              <a:defRPr sz="2100">
                <a:solidFill>
                  <a:schemeClr val="lt1"/>
                </a:solidFill>
              </a:defRPr>
            </a:lvl1pPr>
            <a:lvl2pPr lvl="1">
              <a:lnSpc>
                <a:spcPct val="100000"/>
              </a:lnSpc>
              <a:spcBef>
                <a:spcPts val="0"/>
              </a:spcBef>
              <a:spcAft>
                <a:spcPts val="0"/>
              </a:spcAft>
              <a:buClr>
                <a:schemeClr val="lt1"/>
              </a:buClr>
              <a:buSzPts val="2100"/>
              <a:buNone/>
              <a:defRPr sz="2100">
                <a:solidFill>
                  <a:schemeClr val="lt1"/>
                </a:solidFill>
              </a:defRPr>
            </a:lvl2pPr>
            <a:lvl3pPr lvl="2">
              <a:lnSpc>
                <a:spcPct val="100000"/>
              </a:lnSpc>
              <a:spcBef>
                <a:spcPts val="0"/>
              </a:spcBef>
              <a:spcAft>
                <a:spcPts val="0"/>
              </a:spcAft>
              <a:buClr>
                <a:schemeClr val="lt1"/>
              </a:buClr>
              <a:buSzPts val="2100"/>
              <a:buNone/>
              <a:defRPr sz="2100">
                <a:solidFill>
                  <a:schemeClr val="lt1"/>
                </a:solidFill>
              </a:defRPr>
            </a:lvl3pPr>
            <a:lvl4pPr lvl="3">
              <a:lnSpc>
                <a:spcPct val="100000"/>
              </a:lnSpc>
              <a:spcBef>
                <a:spcPts val="0"/>
              </a:spcBef>
              <a:spcAft>
                <a:spcPts val="0"/>
              </a:spcAft>
              <a:buClr>
                <a:schemeClr val="lt1"/>
              </a:buClr>
              <a:buSzPts val="2100"/>
              <a:buNone/>
              <a:defRPr sz="2100">
                <a:solidFill>
                  <a:schemeClr val="lt1"/>
                </a:solidFill>
              </a:defRPr>
            </a:lvl4pPr>
            <a:lvl5pPr lvl="4">
              <a:lnSpc>
                <a:spcPct val="100000"/>
              </a:lnSpc>
              <a:spcBef>
                <a:spcPts val="0"/>
              </a:spcBef>
              <a:spcAft>
                <a:spcPts val="0"/>
              </a:spcAft>
              <a:buClr>
                <a:schemeClr val="lt1"/>
              </a:buClr>
              <a:buSzPts val="2100"/>
              <a:buNone/>
              <a:defRPr sz="2100">
                <a:solidFill>
                  <a:schemeClr val="lt1"/>
                </a:solidFill>
              </a:defRPr>
            </a:lvl5pPr>
            <a:lvl6pPr lvl="5">
              <a:lnSpc>
                <a:spcPct val="100000"/>
              </a:lnSpc>
              <a:spcBef>
                <a:spcPts val="0"/>
              </a:spcBef>
              <a:spcAft>
                <a:spcPts val="0"/>
              </a:spcAft>
              <a:buClr>
                <a:schemeClr val="lt1"/>
              </a:buClr>
              <a:buSzPts val="2100"/>
              <a:buNone/>
              <a:defRPr sz="2100">
                <a:solidFill>
                  <a:schemeClr val="lt1"/>
                </a:solidFill>
              </a:defRPr>
            </a:lvl6pPr>
            <a:lvl7pPr lvl="6">
              <a:lnSpc>
                <a:spcPct val="100000"/>
              </a:lnSpc>
              <a:spcBef>
                <a:spcPts val="0"/>
              </a:spcBef>
              <a:spcAft>
                <a:spcPts val="0"/>
              </a:spcAft>
              <a:buClr>
                <a:schemeClr val="lt1"/>
              </a:buClr>
              <a:buSzPts val="2100"/>
              <a:buNone/>
              <a:defRPr sz="2100">
                <a:solidFill>
                  <a:schemeClr val="lt1"/>
                </a:solidFill>
              </a:defRPr>
            </a:lvl7pPr>
            <a:lvl8pPr lvl="7">
              <a:lnSpc>
                <a:spcPct val="100000"/>
              </a:lnSpc>
              <a:spcBef>
                <a:spcPts val="0"/>
              </a:spcBef>
              <a:spcAft>
                <a:spcPts val="0"/>
              </a:spcAft>
              <a:buClr>
                <a:schemeClr val="lt1"/>
              </a:buClr>
              <a:buSzPts val="2100"/>
              <a:buNone/>
              <a:defRPr sz="2100">
                <a:solidFill>
                  <a:schemeClr val="lt1"/>
                </a:solidFill>
              </a:defRPr>
            </a:lvl8pPr>
            <a:lvl9pPr lvl="8">
              <a:lnSpc>
                <a:spcPct val="100000"/>
              </a:lnSpc>
              <a:spcBef>
                <a:spcPts val="0"/>
              </a:spcBef>
              <a:spcAft>
                <a:spcPts val="0"/>
              </a:spcAft>
              <a:buClr>
                <a:schemeClr val="lt1"/>
              </a:buClr>
              <a:buSzPts val="2100"/>
              <a:buNone/>
              <a:defRPr sz="2100">
                <a:solidFill>
                  <a:schemeClr val="lt1"/>
                </a:solidFill>
              </a:defRPr>
            </a:lvl9pPr>
          </a:lstStyle>
          <a:p>
            <a:endParaRPr/>
          </a:p>
        </p:txBody>
      </p:sp>
      <p:sp>
        <p:nvSpPr>
          <p:cNvPr id="18" name="Google Shape;18;p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bg>
      <p:bgPr>
        <a:solidFill>
          <a:schemeClr val="dk1"/>
        </a:solidFill>
        <a:effectLst/>
      </p:bgPr>
    </p:bg>
    <p:spTree>
      <p:nvGrpSpPr>
        <p:cNvPr id="1" name="Shape 63"/>
        <p:cNvGrpSpPr/>
        <p:nvPr/>
      </p:nvGrpSpPr>
      <p:grpSpPr>
        <a:xfrm>
          <a:off x="0" y="0"/>
          <a:ext cx="0" cy="0"/>
          <a:chOff x="0" y="0"/>
          <a:chExt cx="0" cy="0"/>
        </a:xfrm>
      </p:grpSpPr>
      <p:grpSp>
        <p:nvGrpSpPr>
          <p:cNvPr id="64" name="Google Shape;64;p11"/>
          <p:cNvGrpSpPr/>
          <p:nvPr/>
        </p:nvGrpSpPr>
        <p:grpSpPr>
          <a:xfrm>
            <a:off x="6098378" y="5"/>
            <a:ext cx="3045625" cy="2030570"/>
            <a:chOff x="6098378" y="5"/>
            <a:chExt cx="3045625" cy="2030570"/>
          </a:xfrm>
        </p:grpSpPr>
        <p:sp>
          <p:nvSpPr>
            <p:cNvPr id="65" name="Google Shape;65;p11"/>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6" name="Google Shape;66;p11"/>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7" name="Google Shape;67;p11"/>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8" name="Google Shape;68;p11"/>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69" name="Google Shape;69;p11"/>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70" name="Google Shape;70;p11"/>
          <p:cNvSpPr txBox="1">
            <a:spLocks noGrp="1"/>
          </p:cNvSpPr>
          <p:nvPr>
            <p:ph type="title" hasCustomPrompt="1"/>
          </p:nvPr>
        </p:nvSpPr>
        <p:spPr>
          <a:xfrm>
            <a:off x="311700" y="1256050"/>
            <a:ext cx="8520600" cy="2030700"/>
          </a:xfrm>
          <a:prstGeom prst="rect">
            <a:avLst/>
          </a:prstGeom>
        </p:spPr>
        <p:txBody>
          <a:bodyPr spcFirstLastPara="1" wrap="square" lIns="91425" tIns="91425" rIns="91425" bIns="91425" anchor="b" anchorCtr="0">
            <a:normAutofit/>
          </a:bodyPr>
          <a:lstStyle>
            <a:lvl1pPr lvl="0" algn="ctr">
              <a:spcBef>
                <a:spcPts val="0"/>
              </a:spcBef>
              <a:spcAft>
                <a:spcPts val="0"/>
              </a:spcAft>
              <a:buClr>
                <a:schemeClr val="lt1"/>
              </a:buClr>
              <a:buSzPts val="12000"/>
              <a:buNone/>
              <a:defRPr sz="12000">
                <a:solidFill>
                  <a:schemeClr val="lt1"/>
                </a:solidFill>
              </a:defRPr>
            </a:lvl1pPr>
            <a:lvl2pPr lvl="1" algn="ctr">
              <a:spcBef>
                <a:spcPts val="0"/>
              </a:spcBef>
              <a:spcAft>
                <a:spcPts val="0"/>
              </a:spcAft>
              <a:buClr>
                <a:schemeClr val="lt1"/>
              </a:buClr>
              <a:buSzPts val="12000"/>
              <a:buNone/>
              <a:defRPr sz="12000">
                <a:solidFill>
                  <a:schemeClr val="lt1"/>
                </a:solidFill>
              </a:defRPr>
            </a:lvl2pPr>
            <a:lvl3pPr lvl="2" algn="ctr">
              <a:spcBef>
                <a:spcPts val="0"/>
              </a:spcBef>
              <a:spcAft>
                <a:spcPts val="0"/>
              </a:spcAft>
              <a:buClr>
                <a:schemeClr val="lt1"/>
              </a:buClr>
              <a:buSzPts val="12000"/>
              <a:buNone/>
              <a:defRPr sz="12000">
                <a:solidFill>
                  <a:schemeClr val="lt1"/>
                </a:solidFill>
              </a:defRPr>
            </a:lvl3pPr>
            <a:lvl4pPr lvl="3" algn="ctr">
              <a:spcBef>
                <a:spcPts val="0"/>
              </a:spcBef>
              <a:spcAft>
                <a:spcPts val="0"/>
              </a:spcAft>
              <a:buClr>
                <a:schemeClr val="lt1"/>
              </a:buClr>
              <a:buSzPts val="12000"/>
              <a:buNone/>
              <a:defRPr sz="12000">
                <a:solidFill>
                  <a:schemeClr val="lt1"/>
                </a:solidFill>
              </a:defRPr>
            </a:lvl4pPr>
            <a:lvl5pPr lvl="4" algn="ctr">
              <a:spcBef>
                <a:spcPts val="0"/>
              </a:spcBef>
              <a:spcAft>
                <a:spcPts val="0"/>
              </a:spcAft>
              <a:buClr>
                <a:schemeClr val="lt1"/>
              </a:buClr>
              <a:buSzPts val="12000"/>
              <a:buNone/>
              <a:defRPr sz="12000">
                <a:solidFill>
                  <a:schemeClr val="lt1"/>
                </a:solidFill>
              </a:defRPr>
            </a:lvl5pPr>
            <a:lvl6pPr lvl="5" algn="ctr">
              <a:spcBef>
                <a:spcPts val="0"/>
              </a:spcBef>
              <a:spcAft>
                <a:spcPts val="0"/>
              </a:spcAft>
              <a:buClr>
                <a:schemeClr val="lt1"/>
              </a:buClr>
              <a:buSzPts val="12000"/>
              <a:buNone/>
              <a:defRPr sz="12000">
                <a:solidFill>
                  <a:schemeClr val="lt1"/>
                </a:solidFill>
              </a:defRPr>
            </a:lvl6pPr>
            <a:lvl7pPr lvl="6" algn="ctr">
              <a:spcBef>
                <a:spcPts val="0"/>
              </a:spcBef>
              <a:spcAft>
                <a:spcPts val="0"/>
              </a:spcAft>
              <a:buClr>
                <a:schemeClr val="lt1"/>
              </a:buClr>
              <a:buSzPts val="12000"/>
              <a:buNone/>
              <a:defRPr sz="12000">
                <a:solidFill>
                  <a:schemeClr val="lt1"/>
                </a:solidFill>
              </a:defRPr>
            </a:lvl7pPr>
            <a:lvl8pPr lvl="7" algn="ctr">
              <a:spcBef>
                <a:spcPts val="0"/>
              </a:spcBef>
              <a:spcAft>
                <a:spcPts val="0"/>
              </a:spcAft>
              <a:buClr>
                <a:schemeClr val="lt1"/>
              </a:buClr>
              <a:buSzPts val="12000"/>
              <a:buNone/>
              <a:defRPr sz="12000">
                <a:solidFill>
                  <a:schemeClr val="lt1"/>
                </a:solidFill>
              </a:defRPr>
            </a:lvl8pPr>
            <a:lvl9pPr lvl="8" algn="ctr">
              <a:spcBef>
                <a:spcPts val="0"/>
              </a:spcBef>
              <a:spcAft>
                <a:spcPts val="0"/>
              </a:spcAft>
              <a:buClr>
                <a:schemeClr val="lt1"/>
              </a:buClr>
              <a:buSzPts val="12000"/>
              <a:buNone/>
              <a:defRPr sz="12000">
                <a:solidFill>
                  <a:schemeClr val="lt1"/>
                </a:solidFill>
              </a:defRPr>
            </a:lvl9pPr>
          </a:lstStyle>
          <a:p>
            <a:r>
              <a:t>xx%</a:t>
            </a:r>
          </a:p>
        </p:txBody>
      </p:sp>
      <p:sp>
        <p:nvSpPr>
          <p:cNvPr id="71" name="Google Shape;71;p11"/>
          <p:cNvSpPr txBox="1">
            <a:spLocks noGrp="1"/>
          </p:cNvSpPr>
          <p:nvPr>
            <p:ph type="body" idx="1"/>
          </p:nvPr>
        </p:nvSpPr>
        <p:spPr>
          <a:xfrm>
            <a:off x="311700" y="3369225"/>
            <a:ext cx="8520600" cy="12819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Clr>
                <a:schemeClr val="lt1"/>
              </a:buClr>
              <a:buSzPts val="1800"/>
              <a:buChar char="●"/>
              <a:defRPr>
                <a:solidFill>
                  <a:schemeClr val="lt1"/>
                </a:solidFill>
              </a:defRPr>
            </a:lvl1pPr>
            <a:lvl2pPr marL="914400" lvl="1" indent="-317500" algn="ctr">
              <a:spcBef>
                <a:spcPts val="0"/>
              </a:spcBef>
              <a:spcAft>
                <a:spcPts val="0"/>
              </a:spcAft>
              <a:buClr>
                <a:schemeClr val="lt1"/>
              </a:buClr>
              <a:buSzPts val="1400"/>
              <a:buChar char="○"/>
              <a:defRPr>
                <a:solidFill>
                  <a:schemeClr val="lt1"/>
                </a:solidFill>
              </a:defRPr>
            </a:lvl2pPr>
            <a:lvl3pPr marL="1371600" lvl="2" indent="-317500" algn="ctr">
              <a:spcBef>
                <a:spcPts val="0"/>
              </a:spcBef>
              <a:spcAft>
                <a:spcPts val="0"/>
              </a:spcAft>
              <a:buClr>
                <a:schemeClr val="lt1"/>
              </a:buClr>
              <a:buSzPts val="1400"/>
              <a:buChar char="■"/>
              <a:defRPr>
                <a:solidFill>
                  <a:schemeClr val="lt1"/>
                </a:solidFill>
              </a:defRPr>
            </a:lvl3pPr>
            <a:lvl4pPr marL="1828800" lvl="3" indent="-317500" algn="ctr">
              <a:spcBef>
                <a:spcPts val="0"/>
              </a:spcBef>
              <a:spcAft>
                <a:spcPts val="0"/>
              </a:spcAft>
              <a:buClr>
                <a:schemeClr val="lt1"/>
              </a:buClr>
              <a:buSzPts val="1400"/>
              <a:buChar char="●"/>
              <a:defRPr>
                <a:solidFill>
                  <a:schemeClr val="lt1"/>
                </a:solidFill>
              </a:defRPr>
            </a:lvl4pPr>
            <a:lvl5pPr marL="2286000" lvl="4" indent="-317500" algn="ctr">
              <a:spcBef>
                <a:spcPts val="0"/>
              </a:spcBef>
              <a:spcAft>
                <a:spcPts val="0"/>
              </a:spcAft>
              <a:buClr>
                <a:schemeClr val="lt1"/>
              </a:buClr>
              <a:buSzPts val="1400"/>
              <a:buChar char="○"/>
              <a:defRPr>
                <a:solidFill>
                  <a:schemeClr val="lt1"/>
                </a:solidFill>
              </a:defRPr>
            </a:lvl5pPr>
            <a:lvl6pPr marL="2743200" lvl="5" indent="-317500" algn="ctr">
              <a:spcBef>
                <a:spcPts val="0"/>
              </a:spcBef>
              <a:spcAft>
                <a:spcPts val="0"/>
              </a:spcAft>
              <a:buClr>
                <a:schemeClr val="lt1"/>
              </a:buClr>
              <a:buSzPts val="1400"/>
              <a:buChar char="■"/>
              <a:defRPr>
                <a:solidFill>
                  <a:schemeClr val="lt1"/>
                </a:solidFill>
              </a:defRPr>
            </a:lvl6pPr>
            <a:lvl7pPr marL="3200400" lvl="6" indent="-317500" algn="ctr">
              <a:spcBef>
                <a:spcPts val="0"/>
              </a:spcBef>
              <a:spcAft>
                <a:spcPts val="0"/>
              </a:spcAft>
              <a:buClr>
                <a:schemeClr val="lt1"/>
              </a:buClr>
              <a:buSzPts val="1400"/>
              <a:buChar char="●"/>
              <a:defRPr>
                <a:solidFill>
                  <a:schemeClr val="lt1"/>
                </a:solidFill>
              </a:defRPr>
            </a:lvl7pPr>
            <a:lvl8pPr marL="3657600" lvl="7" indent="-317500" algn="ctr">
              <a:spcBef>
                <a:spcPts val="0"/>
              </a:spcBef>
              <a:spcAft>
                <a:spcPts val="0"/>
              </a:spcAft>
              <a:buClr>
                <a:schemeClr val="lt1"/>
              </a:buClr>
              <a:buSzPts val="1400"/>
              <a:buChar char="○"/>
              <a:defRPr>
                <a:solidFill>
                  <a:schemeClr val="lt1"/>
                </a:solidFill>
              </a:defRPr>
            </a:lvl8pPr>
            <a:lvl9pPr marL="4114800" lvl="8" indent="-317500" algn="ctr">
              <a:spcBef>
                <a:spcPts val="0"/>
              </a:spcBef>
              <a:spcAft>
                <a:spcPts val="0"/>
              </a:spcAft>
              <a:buClr>
                <a:schemeClr val="lt1"/>
              </a:buClr>
              <a:buSzPts val="1400"/>
              <a:buChar char="■"/>
              <a:defRPr>
                <a:solidFill>
                  <a:schemeClr val="lt1"/>
                </a:solidFill>
              </a:defRPr>
            </a:lvl9pPr>
          </a:lstStyle>
          <a:p>
            <a:endParaRPr/>
          </a:p>
        </p:txBody>
      </p:sp>
      <p:sp>
        <p:nvSpPr>
          <p:cNvPr id="72" name="Google Shape;72;p11"/>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73"/>
        <p:cNvGrpSpPr/>
        <p:nvPr/>
      </p:nvGrpSpPr>
      <p:grpSpPr>
        <a:xfrm>
          <a:off x="0" y="0"/>
          <a:ext cx="0" cy="0"/>
          <a:chOff x="0" y="0"/>
          <a:chExt cx="0" cy="0"/>
        </a:xfrm>
      </p:grpSpPr>
      <p:sp>
        <p:nvSpPr>
          <p:cNvPr id="74" name="Google Shape;74;p12"/>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solidFill>
          <a:schemeClr val="dk1"/>
        </a:solidFill>
        <a:effectLst/>
      </p:bgPr>
    </p:bg>
    <p:spTree>
      <p:nvGrpSpPr>
        <p:cNvPr id="1" name="Shape 19"/>
        <p:cNvGrpSpPr/>
        <p:nvPr/>
      </p:nvGrpSpPr>
      <p:grpSpPr>
        <a:xfrm>
          <a:off x="0" y="0"/>
          <a:ext cx="0" cy="0"/>
          <a:chOff x="0" y="0"/>
          <a:chExt cx="0" cy="0"/>
        </a:xfrm>
      </p:grpSpPr>
      <p:grpSp>
        <p:nvGrpSpPr>
          <p:cNvPr id="20" name="Google Shape;20;p3"/>
          <p:cNvGrpSpPr/>
          <p:nvPr/>
        </p:nvGrpSpPr>
        <p:grpSpPr>
          <a:xfrm>
            <a:off x="6098378" y="5"/>
            <a:ext cx="3045625" cy="2030570"/>
            <a:chOff x="6098378" y="5"/>
            <a:chExt cx="3045625" cy="2030570"/>
          </a:xfrm>
        </p:grpSpPr>
        <p:sp>
          <p:nvSpPr>
            <p:cNvPr id="21" name="Google Shape;21;p3"/>
            <p:cNvSpPr/>
            <p:nvPr/>
          </p:nvSpPr>
          <p:spPr>
            <a:xfrm>
              <a:off x="8128803" y="16"/>
              <a:ext cx="1015200" cy="1015200"/>
            </a:xfrm>
            <a:prstGeom prst="rect">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2" name="Google Shape;22;p3"/>
            <p:cNvSpPr/>
            <p:nvPr/>
          </p:nvSpPr>
          <p:spPr>
            <a:xfrm flipH="1">
              <a:off x="7113463" y="5"/>
              <a:ext cx="1015200" cy="1015200"/>
            </a:xfrm>
            <a:prstGeom prst="rtTriangle">
              <a:avLst/>
            </a:prstGeom>
            <a:solidFill>
              <a:schemeClr val="accen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3" name="Google Shape;23;p3"/>
            <p:cNvSpPr/>
            <p:nvPr/>
          </p:nvSpPr>
          <p:spPr>
            <a:xfrm rot="10800000" flipH="1">
              <a:off x="7113588" y="107"/>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4" name="Google Shape;24;p3"/>
            <p:cNvSpPr/>
            <p:nvPr/>
          </p:nvSpPr>
          <p:spPr>
            <a:xfrm rot="10800000">
              <a:off x="6098378" y="97"/>
              <a:ext cx="1015200" cy="1015200"/>
            </a:xfrm>
            <a:prstGeom prst="rtTriangle">
              <a:avLst/>
            </a:prstGeom>
            <a:solidFill>
              <a:schemeClr val="accent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25" name="Google Shape;25;p3"/>
            <p:cNvSpPr/>
            <p:nvPr/>
          </p:nvSpPr>
          <p:spPr>
            <a:xfrm rot="10800000">
              <a:off x="8128789" y="1015375"/>
              <a:ext cx="1015200" cy="1015200"/>
            </a:xfrm>
            <a:prstGeom prst="rtTriangle">
              <a:avLst/>
            </a:prstGeom>
            <a:solidFill>
              <a:schemeClr val="accent6"/>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26" name="Google Shape;26;p3"/>
          <p:cNvSpPr txBox="1">
            <a:spLocks noGrp="1"/>
          </p:cNvSpPr>
          <p:nvPr>
            <p:ph type="title"/>
          </p:nvPr>
        </p:nvSpPr>
        <p:spPr>
          <a:xfrm>
            <a:off x="598100" y="2152347"/>
            <a:ext cx="8222100" cy="838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200"/>
              <a:buNone/>
              <a:defRPr sz="4200">
                <a:solidFill>
                  <a:schemeClr val="lt1"/>
                </a:solidFill>
              </a:defRPr>
            </a:lvl1pPr>
            <a:lvl2pPr lvl="1">
              <a:spcBef>
                <a:spcPts val="0"/>
              </a:spcBef>
              <a:spcAft>
                <a:spcPts val="0"/>
              </a:spcAft>
              <a:buClr>
                <a:schemeClr val="lt1"/>
              </a:buClr>
              <a:buSzPts val="4200"/>
              <a:buNone/>
              <a:defRPr sz="4200">
                <a:solidFill>
                  <a:schemeClr val="lt1"/>
                </a:solidFill>
              </a:defRPr>
            </a:lvl2pPr>
            <a:lvl3pPr lvl="2">
              <a:spcBef>
                <a:spcPts val="0"/>
              </a:spcBef>
              <a:spcAft>
                <a:spcPts val="0"/>
              </a:spcAft>
              <a:buClr>
                <a:schemeClr val="lt1"/>
              </a:buClr>
              <a:buSzPts val="4200"/>
              <a:buNone/>
              <a:defRPr sz="4200">
                <a:solidFill>
                  <a:schemeClr val="lt1"/>
                </a:solidFill>
              </a:defRPr>
            </a:lvl3pPr>
            <a:lvl4pPr lvl="3">
              <a:spcBef>
                <a:spcPts val="0"/>
              </a:spcBef>
              <a:spcAft>
                <a:spcPts val="0"/>
              </a:spcAft>
              <a:buClr>
                <a:schemeClr val="lt1"/>
              </a:buClr>
              <a:buSzPts val="4200"/>
              <a:buNone/>
              <a:defRPr sz="4200">
                <a:solidFill>
                  <a:schemeClr val="lt1"/>
                </a:solidFill>
              </a:defRPr>
            </a:lvl4pPr>
            <a:lvl5pPr lvl="4">
              <a:spcBef>
                <a:spcPts val="0"/>
              </a:spcBef>
              <a:spcAft>
                <a:spcPts val="0"/>
              </a:spcAft>
              <a:buClr>
                <a:schemeClr val="lt1"/>
              </a:buClr>
              <a:buSzPts val="4200"/>
              <a:buNone/>
              <a:defRPr sz="4200">
                <a:solidFill>
                  <a:schemeClr val="lt1"/>
                </a:solidFill>
              </a:defRPr>
            </a:lvl5pPr>
            <a:lvl6pPr lvl="5">
              <a:spcBef>
                <a:spcPts val="0"/>
              </a:spcBef>
              <a:spcAft>
                <a:spcPts val="0"/>
              </a:spcAft>
              <a:buClr>
                <a:schemeClr val="lt1"/>
              </a:buClr>
              <a:buSzPts val="4200"/>
              <a:buNone/>
              <a:defRPr sz="4200">
                <a:solidFill>
                  <a:schemeClr val="lt1"/>
                </a:solidFill>
              </a:defRPr>
            </a:lvl6pPr>
            <a:lvl7pPr lvl="6">
              <a:spcBef>
                <a:spcPts val="0"/>
              </a:spcBef>
              <a:spcAft>
                <a:spcPts val="0"/>
              </a:spcAft>
              <a:buClr>
                <a:schemeClr val="lt1"/>
              </a:buClr>
              <a:buSzPts val="4200"/>
              <a:buNone/>
              <a:defRPr sz="4200">
                <a:solidFill>
                  <a:schemeClr val="lt1"/>
                </a:solidFill>
              </a:defRPr>
            </a:lvl7pPr>
            <a:lvl8pPr lvl="7">
              <a:spcBef>
                <a:spcPts val="0"/>
              </a:spcBef>
              <a:spcAft>
                <a:spcPts val="0"/>
              </a:spcAft>
              <a:buClr>
                <a:schemeClr val="lt1"/>
              </a:buClr>
              <a:buSzPts val="4200"/>
              <a:buNone/>
              <a:defRPr sz="4200">
                <a:solidFill>
                  <a:schemeClr val="lt1"/>
                </a:solidFill>
              </a:defRPr>
            </a:lvl8pPr>
            <a:lvl9pPr lvl="8">
              <a:spcBef>
                <a:spcPts val="0"/>
              </a:spcBef>
              <a:spcAft>
                <a:spcPts val="0"/>
              </a:spcAft>
              <a:buClr>
                <a:schemeClr val="lt1"/>
              </a:buClr>
              <a:buSzPts val="4200"/>
              <a:buNone/>
              <a:defRPr sz="4200">
                <a:solidFill>
                  <a:schemeClr val="lt1"/>
                </a:solidFill>
              </a:defRPr>
            </a:lvl9pPr>
          </a:lstStyle>
          <a:p>
            <a:endParaRPr/>
          </a:p>
        </p:txBody>
      </p:sp>
      <p:sp>
        <p:nvSpPr>
          <p:cNvPr id="27" name="Google Shape;27;p3"/>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28"/>
        <p:cNvGrpSpPr/>
        <p:nvPr/>
      </p:nvGrpSpPr>
      <p:grpSpPr>
        <a:xfrm>
          <a:off x="0" y="0"/>
          <a:ext cx="0" cy="0"/>
          <a:chOff x="0" y="0"/>
          <a:chExt cx="0" cy="0"/>
        </a:xfrm>
      </p:grpSpPr>
      <p:sp>
        <p:nvSpPr>
          <p:cNvPr id="29" name="Google Shape;29;p4"/>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0" name="Google Shape;30;p4"/>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31" name="Google Shape;31;p4"/>
          <p:cNvSpPr/>
          <p:nvPr/>
        </p:nvSpPr>
        <p:spPr>
          <a:xfrm>
            <a:off x="0" y="4891594"/>
            <a:ext cx="9144000" cy="2520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32"/>
        <p:cNvGrpSpPr/>
        <p:nvPr/>
      </p:nvGrpSpPr>
      <p:grpSpPr>
        <a:xfrm>
          <a:off x="0" y="0"/>
          <a:ext cx="0" cy="0"/>
          <a:chOff x="0" y="0"/>
          <a:chExt cx="0" cy="0"/>
        </a:xfrm>
      </p:grpSpPr>
      <p:sp>
        <p:nvSpPr>
          <p:cNvPr id="33" name="Google Shape;33;p5"/>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4" name="Google Shape;34;p5"/>
          <p:cNvSpPr txBox="1">
            <a:spLocks noGrp="1"/>
          </p:cNvSpPr>
          <p:nvPr>
            <p:ph type="body" idx="1"/>
          </p:nvPr>
        </p:nvSpPr>
        <p:spPr>
          <a:xfrm>
            <a:off x="3117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5" name="Google Shape;35;p5"/>
          <p:cNvSpPr txBox="1">
            <a:spLocks noGrp="1"/>
          </p:cNvSpPr>
          <p:nvPr>
            <p:ph type="body" idx="2"/>
          </p:nvPr>
        </p:nvSpPr>
        <p:spPr>
          <a:xfrm>
            <a:off x="4832400" y="1229975"/>
            <a:ext cx="3999900" cy="33390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6" name="Google Shape;36;p5"/>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7"/>
        <p:cNvGrpSpPr/>
        <p:nvPr/>
      </p:nvGrpSpPr>
      <p:grpSpPr>
        <a:xfrm>
          <a:off x="0" y="0"/>
          <a:ext cx="0" cy="0"/>
          <a:chOff x="0" y="0"/>
          <a:chExt cx="0" cy="0"/>
        </a:xfrm>
      </p:grpSpPr>
      <p:sp>
        <p:nvSpPr>
          <p:cNvPr id="38" name="Google Shape;38;p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rmAutofit/>
          </a:bodyPr>
          <a:lstStyle>
            <a:lvl1pPr lvl="0">
              <a:spcBef>
                <a:spcPts val="0"/>
              </a:spcBef>
              <a:spcAft>
                <a:spcPts val="0"/>
              </a:spcAft>
              <a:buSzPts val="3000"/>
              <a:buNone/>
              <a:defRPr/>
            </a:lvl1pPr>
            <a:lvl2pPr lvl="1">
              <a:spcBef>
                <a:spcPts val="0"/>
              </a:spcBef>
              <a:spcAft>
                <a:spcPts val="0"/>
              </a:spcAft>
              <a:buSzPts val="3000"/>
              <a:buNone/>
              <a:defRPr/>
            </a:lvl2pPr>
            <a:lvl3pPr lvl="2">
              <a:spcBef>
                <a:spcPts val="0"/>
              </a:spcBef>
              <a:spcAft>
                <a:spcPts val="0"/>
              </a:spcAft>
              <a:buSzPts val="3000"/>
              <a:buNone/>
              <a:defRPr/>
            </a:lvl3pPr>
            <a:lvl4pPr lvl="3">
              <a:spcBef>
                <a:spcPts val="0"/>
              </a:spcBef>
              <a:spcAft>
                <a:spcPts val="0"/>
              </a:spcAft>
              <a:buSzPts val="3000"/>
              <a:buNone/>
              <a:defRPr/>
            </a:lvl4pPr>
            <a:lvl5pPr lvl="4">
              <a:spcBef>
                <a:spcPts val="0"/>
              </a:spcBef>
              <a:spcAft>
                <a:spcPts val="0"/>
              </a:spcAft>
              <a:buSzPts val="3000"/>
              <a:buNone/>
              <a:defRPr/>
            </a:lvl5pPr>
            <a:lvl6pPr lvl="5">
              <a:spcBef>
                <a:spcPts val="0"/>
              </a:spcBef>
              <a:spcAft>
                <a:spcPts val="0"/>
              </a:spcAft>
              <a:buSzPts val="3000"/>
              <a:buNone/>
              <a:defRPr/>
            </a:lvl6pPr>
            <a:lvl7pPr lvl="6">
              <a:spcBef>
                <a:spcPts val="0"/>
              </a:spcBef>
              <a:spcAft>
                <a:spcPts val="0"/>
              </a:spcAft>
              <a:buSzPts val="3000"/>
              <a:buNone/>
              <a:defRPr/>
            </a:lvl7pPr>
            <a:lvl8pPr lvl="7">
              <a:spcBef>
                <a:spcPts val="0"/>
              </a:spcBef>
              <a:spcAft>
                <a:spcPts val="0"/>
              </a:spcAft>
              <a:buSzPts val="3000"/>
              <a:buNone/>
              <a:defRPr/>
            </a:lvl8pPr>
            <a:lvl9pPr lvl="8">
              <a:spcBef>
                <a:spcPts val="0"/>
              </a:spcBef>
              <a:spcAft>
                <a:spcPts val="0"/>
              </a:spcAft>
              <a:buSzPts val="3000"/>
              <a:buNone/>
              <a:defRPr/>
            </a:lvl9pPr>
          </a:lstStyle>
          <a:p>
            <a:endParaRPr/>
          </a:p>
        </p:txBody>
      </p:sp>
      <p:sp>
        <p:nvSpPr>
          <p:cNvPr id="39" name="Google Shape;39;p6"/>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40"/>
        <p:cNvGrpSpPr/>
        <p:nvPr/>
      </p:nvGrpSpPr>
      <p:grpSpPr>
        <a:xfrm>
          <a:off x="0" y="0"/>
          <a:ext cx="0" cy="0"/>
          <a:chOff x="0" y="0"/>
          <a:chExt cx="0" cy="0"/>
        </a:xfrm>
      </p:grpSpPr>
      <p:sp>
        <p:nvSpPr>
          <p:cNvPr id="41" name="Google Shape;41;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42" name="Google Shape;42;p7"/>
          <p:cNvSpPr txBox="1">
            <a:spLocks noGrp="1"/>
          </p:cNvSpPr>
          <p:nvPr>
            <p:ph type="body" idx="1"/>
          </p:nvPr>
        </p:nvSpPr>
        <p:spPr>
          <a:xfrm>
            <a:off x="311700" y="1465804"/>
            <a:ext cx="2808000" cy="31032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43" name="Google Shape;43;p7"/>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bg>
      <p:bgPr>
        <a:solidFill>
          <a:schemeClr val="accent4"/>
        </a:solidFill>
        <a:effectLst/>
      </p:bgPr>
    </p:bg>
    <p:spTree>
      <p:nvGrpSpPr>
        <p:cNvPr id="1" name="Shape 44"/>
        <p:cNvGrpSpPr/>
        <p:nvPr/>
      </p:nvGrpSpPr>
      <p:grpSpPr>
        <a:xfrm>
          <a:off x="0" y="0"/>
          <a:ext cx="0" cy="0"/>
          <a:chOff x="0" y="0"/>
          <a:chExt cx="0" cy="0"/>
        </a:xfrm>
      </p:grpSpPr>
      <p:grpSp>
        <p:nvGrpSpPr>
          <p:cNvPr id="45" name="Google Shape;45;p8"/>
          <p:cNvGrpSpPr/>
          <p:nvPr/>
        </p:nvGrpSpPr>
        <p:grpSpPr>
          <a:xfrm>
            <a:off x="6098378" y="5"/>
            <a:ext cx="3045625" cy="2030570"/>
            <a:chOff x="6098378" y="5"/>
            <a:chExt cx="3045625" cy="2030570"/>
          </a:xfrm>
        </p:grpSpPr>
        <p:sp>
          <p:nvSpPr>
            <p:cNvPr id="46" name="Google Shape;46;p8"/>
            <p:cNvSpPr/>
            <p:nvPr/>
          </p:nvSpPr>
          <p:spPr>
            <a:xfrm>
              <a:off x="8128803" y="16"/>
              <a:ext cx="1015200" cy="1015200"/>
            </a:xfrm>
            <a:prstGeom prst="rect">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7" name="Google Shape;47;p8"/>
            <p:cNvSpPr/>
            <p:nvPr/>
          </p:nvSpPr>
          <p:spPr>
            <a:xfrm flipH="1">
              <a:off x="7113463" y="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8" name="Google Shape;48;p8"/>
            <p:cNvSpPr/>
            <p:nvPr/>
          </p:nvSpPr>
          <p:spPr>
            <a:xfrm rot="10800000" flipH="1">
              <a:off x="7113588" y="107"/>
              <a:ext cx="1015200" cy="1015200"/>
            </a:xfrm>
            <a:prstGeom prst="rtTriangle">
              <a:avLst/>
            </a:prstGeom>
            <a:solidFill>
              <a:schemeClr val="accent3"/>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49" name="Google Shape;49;p8"/>
            <p:cNvSpPr/>
            <p:nvPr/>
          </p:nvSpPr>
          <p:spPr>
            <a:xfrm rot="10800000">
              <a:off x="6098378" y="97"/>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50" name="Google Shape;50;p8"/>
            <p:cNvSpPr/>
            <p:nvPr/>
          </p:nvSpPr>
          <p:spPr>
            <a:xfrm rot="10800000">
              <a:off x="8128789" y="1015375"/>
              <a:ext cx="1015200" cy="1015200"/>
            </a:xfrm>
            <a:prstGeom prst="rtTriangle">
              <a:avLst/>
            </a:prstGeom>
            <a:solidFill>
              <a:schemeClr val="accent5"/>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grpSp>
      <p:sp>
        <p:nvSpPr>
          <p:cNvPr id="51" name="Google Shape;51;p8"/>
          <p:cNvSpPr txBox="1">
            <a:spLocks noGrp="1"/>
          </p:cNvSpPr>
          <p:nvPr>
            <p:ph type="title"/>
          </p:nvPr>
        </p:nvSpPr>
        <p:spPr>
          <a:xfrm>
            <a:off x="490250" y="526350"/>
            <a:ext cx="5618700" cy="4090800"/>
          </a:xfrm>
          <a:prstGeom prst="rect">
            <a:avLst/>
          </a:prstGeom>
        </p:spPr>
        <p:txBody>
          <a:bodyPr spcFirstLastPara="1" wrap="square" lIns="91425" tIns="91425" rIns="91425" bIns="91425" anchor="ctr" anchorCtr="0">
            <a:normAutofit/>
          </a:bodyPr>
          <a:lstStyle>
            <a:lvl1pPr lvl="0">
              <a:spcBef>
                <a:spcPts val="0"/>
              </a:spcBef>
              <a:spcAft>
                <a:spcPts val="0"/>
              </a:spcAft>
              <a:buClr>
                <a:schemeClr val="lt1"/>
              </a:buClr>
              <a:buSzPts val="4800"/>
              <a:buNone/>
              <a:defRPr sz="4800">
                <a:solidFill>
                  <a:schemeClr val="lt1"/>
                </a:solidFill>
              </a:defRPr>
            </a:lvl1pPr>
            <a:lvl2pPr lvl="1">
              <a:spcBef>
                <a:spcPts val="0"/>
              </a:spcBef>
              <a:spcAft>
                <a:spcPts val="0"/>
              </a:spcAft>
              <a:buClr>
                <a:schemeClr val="lt1"/>
              </a:buClr>
              <a:buSzPts val="4800"/>
              <a:buNone/>
              <a:defRPr sz="4800">
                <a:solidFill>
                  <a:schemeClr val="lt1"/>
                </a:solidFill>
              </a:defRPr>
            </a:lvl2pPr>
            <a:lvl3pPr lvl="2">
              <a:spcBef>
                <a:spcPts val="0"/>
              </a:spcBef>
              <a:spcAft>
                <a:spcPts val="0"/>
              </a:spcAft>
              <a:buClr>
                <a:schemeClr val="lt1"/>
              </a:buClr>
              <a:buSzPts val="4800"/>
              <a:buNone/>
              <a:defRPr sz="4800">
                <a:solidFill>
                  <a:schemeClr val="lt1"/>
                </a:solidFill>
              </a:defRPr>
            </a:lvl3pPr>
            <a:lvl4pPr lvl="3">
              <a:spcBef>
                <a:spcPts val="0"/>
              </a:spcBef>
              <a:spcAft>
                <a:spcPts val="0"/>
              </a:spcAft>
              <a:buClr>
                <a:schemeClr val="lt1"/>
              </a:buClr>
              <a:buSzPts val="4800"/>
              <a:buNone/>
              <a:defRPr sz="4800">
                <a:solidFill>
                  <a:schemeClr val="lt1"/>
                </a:solidFill>
              </a:defRPr>
            </a:lvl4pPr>
            <a:lvl5pPr lvl="4">
              <a:spcBef>
                <a:spcPts val="0"/>
              </a:spcBef>
              <a:spcAft>
                <a:spcPts val="0"/>
              </a:spcAft>
              <a:buClr>
                <a:schemeClr val="lt1"/>
              </a:buClr>
              <a:buSzPts val="4800"/>
              <a:buNone/>
              <a:defRPr sz="4800">
                <a:solidFill>
                  <a:schemeClr val="lt1"/>
                </a:solidFill>
              </a:defRPr>
            </a:lvl5pPr>
            <a:lvl6pPr lvl="5">
              <a:spcBef>
                <a:spcPts val="0"/>
              </a:spcBef>
              <a:spcAft>
                <a:spcPts val="0"/>
              </a:spcAft>
              <a:buClr>
                <a:schemeClr val="lt1"/>
              </a:buClr>
              <a:buSzPts val="4800"/>
              <a:buNone/>
              <a:defRPr sz="4800">
                <a:solidFill>
                  <a:schemeClr val="lt1"/>
                </a:solidFill>
              </a:defRPr>
            </a:lvl6pPr>
            <a:lvl7pPr lvl="6">
              <a:spcBef>
                <a:spcPts val="0"/>
              </a:spcBef>
              <a:spcAft>
                <a:spcPts val="0"/>
              </a:spcAft>
              <a:buClr>
                <a:schemeClr val="lt1"/>
              </a:buClr>
              <a:buSzPts val="4800"/>
              <a:buNone/>
              <a:defRPr sz="4800">
                <a:solidFill>
                  <a:schemeClr val="lt1"/>
                </a:solidFill>
              </a:defRPr>
            </a:lvl7pPr>
            <a:lvl8pPr lvl="7">
              <a:spcBef>
                <a:spcPts val="0"/>
              </a:spcBef>
              <a:spcAft>
                <a:spcPts val="0"/>
              </a:spcAft>
              <a:buClr>
                <a:schemeClr val="lt1"/>
              </a:buClr>
              <a:buSzPts val="4800"/>
              <a:buNone/>
              <a:defRPr sz="4800">
                <a:solidFill>
                  <a:schemeClr val="lt1"/>
                </a:solidFill>
              </a:defRPr>
            </a:lvl8pPr>
            <a:lvl9pPr lvl="8">
              <a:spcBef>
                <a:spcPts val="0"/>
              </a:spcBef>
              <a:spcAft>
                <a:spcPts val="0"/>
              </a:spcAft>
              <a:buClr>
                <a:schemeClr val="lt1"/>
              </a:buClr>
              <a:buSzPts val="4800"/>
              <a:buNone/>
              <a:defRPr sz="4800">
                <a:solidFill>
                  <a:schemeClr val="lt1"/>
                </a:solidFill>
              </a:defRPr>
            </a:lvl9pPr>
          </a:lstStyle>
          <a:p>
            <a:endParaRPr/>
          </a:p>
        </p:txBody>
      </p:sp>
      <p:sp>
        <p:nvSpPr>
          <p:cNvPr id="52" name="Google Shape;52;p8"/>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53"/>
        <p:cNvGrpSpPr/>
        <p:nvPr/>
      </p:nvGrpSpPr>
      <p:grpSpPr>
        <a:xfrm>
          <a:off x="0" y="0"/>
          <a:ext cx="0" cy="0"/>
          <a:chOff x="0" y="0"/>
          <a:chExt cx="0" cy="0"/>
        </a:xfrm>
      </p:grpSpPr>
      <p:sp>
        <p:nvSpPr>
          <p:cNvPr id="54" name="Google Shape;54;p9"/>
          <p:cNvSpPr/>
          <p:nvPr/>
        </p:nvSpPr>
        <p:spPr>
          <a:xfrm>
            <a:off x="4572000" y="-175"/>
            <a:ext cx="4572000" cy="5143500"/>
          </a:xfrm>
          <a:prstGeom prst="rect">
            <a:avLst/>
          </a:prstGeom>
          <a:solidFill>
            <a:schemeClr val="dk1"/>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cxnSp>
        <p:nvCxnSpPr>
          <p:cNvPr id="55" name="Google Shape;55;p9"/>
          <p:cNvCxnSpPr/>
          <p:nvPr/>
        </p:nvCxnSpPr>
        <p:spPr>
          <a:xfrm>
            <a:off x="5029675" y="4495500"/>
            <a:ext cx="468300" cy="0"/>
          </a:xfrm>
          <a:prstGeom prst="straightConnector1">
            <a:avLst/>
          </a:prstGeom>
          <a:noFill/>
          <a:ln w="19050" cap="flat" cmpd="sng">
            <a:solidFill>
              <a:schemeClr val="lt1"/>
            </a:solidFill>
            <a:prstDash val="solid"/>
            <a:round/>
            <a:headEnd type="none" w="sm" len="sm"/>
            <a:tailEnd type="none" w="sm" len="sm"/>
          </a:ln>
        </p:spPr>
      </p:cxnSp>
      <p:sp>
        <p:nvSpPr>
          <p:cNvPr id="56" name="Google Shape;56;p9"/>
          <p:cNvSpPr txBox="1">
            <a:spLocks noGrp="1"/>
          </p:cNvSpPr>
          <p:nvPr>
            <p:ph type="title"/>
          </p:nvPr>
        </p:nvSpPr>
        <p:spPr>
          <a:xfrm>
            <a:off x="265500" y="1151100"/>
            <a:ext cx="4045200" cy="15645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57" name="Google Shape;57;p9"/>
          <p:cNvSpPr txBox="1">
            <a:spLocks noGrp="1"/>
          </p:cNvSpPr>
          <p:nvPr>
            <p:ph type="subTitle" idx="1"/>
          </p:nvPr>
        </p:nvSpPr>
        <p:spPr>
          <a:xfrm>
            <a:off x="265500" y="2769001"/>
            <a:ext cx="4045200" cy="12693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58" name="Google Shape;58;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lt1"/>
              </a:buClr>
              <a:buSzPts val="1800"/>
              <a:buChar char="●"/>
              <a:defRPr>
                <a:solidFill>
                  <a:schemeClr val="lt1"/>
                </a:solidFill>
              </a:defRPr>
            </a:lvl1pPr>
            <a:lvl2pPr marL="914400" lvl="1" indent="-317500">
              <a:spcBef>
                <a:spcPts val="0"/>
              </a:spcBef>
              <a:spcAft>
                <a:spcPts val="0"/>
              </a:spcAft>
              <a:buClr>
                <a:schemeClr val="lt1"/>
              </a:buClr>
              <a:buSzPts val="1400"/>
              <a:buChar char="○"/>
              <a:defRPr>
                <a:solidFill>
                  <a:schemeClr val="lt1"/>
                </a:solidFill>
              </a:defRPr>
            </a:lvl2pPr>
            <a:lvl3pPr marL="1371600" lvl="2" indent="-317500">
              <a:spcBef>
                <a:spcPts val="0"/>
              </a:spcBef>
              <a:spcAft>
                <a:spcPts val="0"/>
              </a:spcAft>
              <a:buClr>
                <a:schemeClr val="lt1"/>
              </a:buClr>
              <a:buSzPts val="1400"/>
              <a:buChar char="■"/>
              <a:defRPr>
                <a:solidFill>
                  <a:schemeClr val="lt1"/>
                </a:solidFill>
              </a:defRPr>
            </a:lvl3pPr>
            <a:lvl4pPr marL="1828800" lvl="3" indent="-317500">
              <a:spcBef>
                <a:spcPts val="0"/>
              </a:spcBef>
              <a:spcAft>
                <a:spcPts val="0"/>
              </a:spcAft>
              <a:buClr>
                <a:schemeClr val="lt1"/>
              </a:buClr>
              <a:buSzPts val="1400"/>
              <a:buChar char="●"/>
              <a:defRPr>
                <a:solidFill>
                  <a:schemeClr val="lt1"/>
                </a:solidFill>
              </a:defRPr>
            </a:lvl4pPr>
            <a:lvl5pPr marL="2286000" lvl="4" indent="-317500">
              <a:spcBef>
                <a:spcPts val="0"/>
              </a:spcBef>
              <a:spcAft>
                <a:spcPts val="0"/>
              </a:spcAft>
              <a:buClr>
                <a:schemeClr val="lt1"/>
              </a:buClr>
              <a:buSzPts val="1400"/>
              <a:buChar char="○"/>
              <a:defRPr>
                <a:solidFill>
                  <a:schemeClr val="lt1"/>
                </a:solidFill>
              </a:defRPr>
            </a:lvl5pPr>
            <a:lvl6pPr marL="2743200" lvl="5" indent="-317500">
              <a:spcBef>
                <a:spcPts val="0"/>
              </a:spcBef>
              <a:spcAft>
                <a:spcPts val="0"/>
              </a:spcAft>
              <a:buClr>
                <a:schemeClr val="lt1"/>
              </a:buClr>
              <a:buSzPts val="1400"/>
              <a:buChar char="■"/>
              <a:defRPr>
                <a:solidFill>
                  <a:schemeClr val="lt1"/>
                </a:solidFill>
              </a:defRPr>
            </a:lvl6pPr>
            <a:lvl7pPr marL="3200400" lvl="6" indent="-317500">
              <a:spcBef>
                <a:spcPts val="0"/>
              </a:spcBef>
              <a:spcAft>
                <a:spcPts val="0"/>
              </a:spcAft>
              <a:buClr>
                <a:schemeClr val="lt1"/>
              </a:buClr>
              <a:buSzPts val="1400"/>
              <a:buChar char="●"/>
              <a:defRPr>
                <a:solidFill>
                  <a:schemeClr val="lt1"/>
                </a:solidFill>
              </a:defRPr>
            </a:lvl7pPr>
            <a:lvl8pPr marL="3657600" lvl="7" indent="-317500">
              <a:spcBef>
                <a:spcPts val="0"/>
              </a:spcBef>
              <a:spcAft>
                <a:spcPts val="0"/>
              </a:spcAft>
              <a:buClr>
                <a:schemeClr val="lt1"/>
              </a:buClr>
              <a:buSzPts val="1400"/>
              <a:buChar char="○"/>
              <a:defRPr>
                <a:solidFill>
                  <a:schemeClr val="lt1"/>
                </a:solidFill>
              </a:defRPr>
            </a:lvl8pPr>
            <a:lvl9pPr marL="4114800" lvl="8" indent="-317500">
              <a:spcBef>
                <a:spcPts val="0"/>
              </a:spcBef>
              <a:spcAft>
                <a:spcPts val="0"/>
              </a:spcAft>
              <a:buClr>
                <a:schemeClr val="lt1"/>
              </a:buClr>
              <a:buSzPts val="1400"/>
              <a:buChar char="■"/>
              <a:defRPr>
                <a:solidFill>
                  <a:schemeClr val="lt1"/>
                </a:solidFill>
              </a:defRPr>
            </a:lvl9pPr>
          </a:lstStyle>
          <a:p>
            <a:endParaRPr/>
          </a:p>
        </p:txBody>
      </p:sp>
      <p:sp>
        <p:nvSpPr>
          <p:cNvPr id="59" name="Google Shape;59;p9"/>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60"/>
        <p:cNvGrpSpPr/>
        <p:nvPr/>
      </p:nvGrpSpPr>
      <p:grpSpPr>
        <a:xfrm>
          <a:off x="0" y="0"/>
          <a:ext cx="0" cy="0"/>
          <a:chOff x="0" y="0"/>
          <a:chExt cx="0" cy="0"/>
        </a:xfrm>
      </p:grpSpPr>
      <p:sp>
        <p:nvSpPr>
          <p:cNvPr id="61" name="Google Shape;61;p10"/>
          <p:cNvSpPr txBox="1">
            <a:spLocks noGrp="1"/>
          </p:cNvSpPr>
          <p:nvPr>
            <p:ph type="body" idx="1"/>
          </p:nvPr>
        </p:nvSpPr>
        <p:spPr>
          <a:xfrm>
            <a:off x="319500" y="4230575"/>
            <a:ext cx="5998800" cy="5988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62" name="Google Shape;62;p10"/>
          <p:cNvSpPr txBox="1">
            <a:spLocks noGrp="1"/>
          </p:cNvSpPr>
          <p:nvPr>
            <p:ph type="sldNum" idx="12"/>
          </p:nvPr>
        </p:nvSpPr>
        <p:spPr>
          <a:xfrm>
            <a:off x="8460431" y="4651190"/>
            <a:ext cx="548700" cy="393600"/>
          </a:xfrm>
          <a:prstGeom prst="rect">
            <a:avLst/>
          </a:prstGeom>
        </p:spPr>
        <p:txBody>
          <a:bodyPr spcFirstLastPara="1" wrap="square" lIns="91425" tIns="91425" rIns="91425" bIns="91425" anchor="ctr" anchorCtr="0">
            <a:normAutofit/>
          </a:bodyPr>
          <a:lstStyle>
            <a:lvl1pPr lvl="0">
              <a:buNone/>
              <a:defRPr>
                <a:solidFill>
                  <a:schemeClr val="dk2"/>
                </a:solidFill>
              </a:defRPr>
            </a:lvl1pPr>
            <a:lvl2pPr lvl="1">
              <a:buNone/>
              <a:defRPr>
                <a:solidFill>
                  <a:schemeClr val="dk2"/>
                </a:solidFill>
              </a:defRPr>
            </a:lvl2pPr>
            <a:lvl3pPr lvl="2">
              <a:buNone/>
              <a:defRPr>
                <a:solidFill>
                  <a:schemeClr val="dk2"/>
                </a:solidFill>
              </a:defRPr>
            </a:lvl3pPr>
            <a:lvl4pPr lvl="3">
              <a:buNone/>
              <a:defRPr>
                <a:solidFill>
                  <a:schemeClr val="dk2"/>
                </a:solidFill>
              </a:defRPr>
            </a:lvl4pPr>
            <a:lvl5pPr lvl="4">
              <a:buNone/>
              <a:defRPr>
                <a:solidFill>
                  <a:schemeClr val="dk2"/>
                </a:solidFill>
              </a:defRPr>
            </a:lvl5pPr>
            <a:lvl6pPr lvl="5">
              <a:buNone/>
              <a:defRPr>
                <a:solidFill>
                  <a:schemeClr val="dk2"/>
                </a:solidFill>
              </a:defRPr>
            </a:lvl6pPr>
            <a:lvl7pPr lvl="6">
              <a:buNone/>
              <a:defRPr>
                <a:solidFill>
                  <a:schemeClr val="dk2"/>
                </a:solidFill>
              </a:defRPr>
            </a:lvl7pPr>
            <a:lvl8pPr lvl="7">
              <a:buNone/>
              <a:defRPr>
                <a:solidFill>
                  <a:schemeClr val="dk2"/>
                </a:solidFill>
              </a:defRPr>
            </a:lvl8pPr>
            <a:lvl9pPr lvl="8">
              <a:buNone/>
              <a:defRPr>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geometric">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10000"/>
            <a:ext cx="8520600" cy="6078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1pPr>
            <a:lvl2pPr lvl="1">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2pPr>
            <a:lvl3pPr lvl="2">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3pPr>
            <a:lvl4pPr lvl="3">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4pPr>
            <a:lvl5pPr lvl="4">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5pPr>
            <a:lvl6pPr lvl="5">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6pPr>
            <a:lvl7pPr lvl="6">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7pPr>
            <a:lvl8pPr lvl="7">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8pPr>
            <a:lvl9pPr lvl="8">
              <a:spcBef>
                <a:spcPts val="0"/>
              </a:spcBef>
              <a:spcAft>
                <a:spcPts val="0"/>
              </a:spcAft>
              <a:buClr>
                <a:schemeClr val="dk1"/>
              </a:buClr>
              <a:buSzPts val="3000"/>
              <a:buFont typeface="Roboto"/>
              <a:buNone/>
              <a:defRPr sz="3000">
                <a:solidFill>
                  <a:schemeClr val="dk1"/>
                </a:solidFill>
                <a:latin typeface="Roboto"/>
                <a:ea typeface="Roboto"/>
                <a:cs typeface="Roboto"/>
                <a:sym typeface="Roboto"/>
              </a:defRPr>
            </a:lvl9pPr>
          </a:lstStyle>
          <a:p>
            <a:endParaRPr/>
          </a:p>
        </p:txBody>
      </p:sp>
      <p:sp>
        <p:nvSpPr>
          <p:cNvPr id="7" name="Google Shape;7;p1"/>
          <p:cNvSpPr txBox="1">
            <a:spLocks noGrp="1"/>
          </p:cNvSpPr>
          <p:nvPr>
            <p:ph type="body" idx="1"/>
          </p:nvPr>
        </p:nvSpPr>
        <p:spPr>
          <a:xfrm>
            <a:off x="311700" y="1229875"/>
            <a:ext cx="8520600" cy="33390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Font typeface="Roboto"/>
              <a:buChar char="●"/>
              <a:defRPr sz="1800">
                <a:solidFill>
                  <a:schemeClr val="dk2"/>
                </a:solidFill>
                <a:latin typeface="Roboto"/>
                <a:ea typeface="Roboto"/>
                <a:cs typeface="Roboto"/>
                <a:sym typeface="Roboto"/>
              </a:defRPr>
            </a:lvl1pPr>
            <a:lvl2pPr marL="914400" lvl="1"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2pPr>
            <a:lvl3pPr marL="1371600" lvl="2"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3pPr>
            <a:lvl4pPr marL="1828800" lvl="3"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4pPr>
            <a:lvl5pPr marL="2286000" lvl="4"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5pPr>
            <a:lvl6pPr marL="2743200" lvl="5"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6pPr>
            <a:lvl7pPr marL="3200400" lvl="6"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7pPr>
            <a:lvl8pPr marL="3657600" lvl="7"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8pPr>
            <a:lvl9pPr marL="4114800" lvl="8" indent="-317500">
              <a:lnSpc>
                <a:spcPct val="115000"/>
              </a:lnSpc>
              <a:spcBef>
                <a:spcPts val="0"/>
              </a:spcBef>
              <a:spcAft>
                <a:spcPts val="0"/>
              </a:spcAft>
              <a:buClr>
                <a:schemeClr val="dk2"/>
              </a:buClr>
              <a:buSzPts val="1400"/>
              <a:buFont typeface="Roboto"/>
              <a:buChar char="■"/>
              <a:defRPr>
                <a:solidFill>
                  <a:schemeClr val="dk2"/>
                </a:solidFill>
                <a:latin typeface="Roboto"/>
                <a:ea typeface="Roboto"/>
                <a:cs typeface="Roboto"/>
                <a:sym typeface="Roboto"/>
              </a:defRPr>
            </a:lvl9pPr>
          </a:lstStyle>
          <a:p>
            <a:endParaRPr/>
          </a:p>
        </p:txBody>
      </p:sp>
      <p:sp>
        <p:nvSpPr>
          <p:cNvPr id="8" name="Google Shape;8;p1"/>
          <p:cNvSpPr txBox="1">
            <a:spLocks noGrp="1"/>
          </p:cNvSpPr>
          <p:nvPr>
            <p:ph type="sldNum" idx="12"/>
          </p:nvPr>
        </p:nvSpPr>
        <p:spPr>
          <a:xfrm>
            <a:off x="8460431" y="4651190"/>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1"/>
                </a:solidFill>
                <a:latin typeface="Roboto"/>
                <a:ea typeface="Roboto"/>
                <a:cs typeface="Roboto"/>
                <a:sym typeface="Roboto"/>
              </a:defRPr>
            </a:lvl1pPr>
            <a:lvl2pPr lvl="1" algn="r">
              <a:buNone/>
              <a:defRPr sz="1000">
                <a:solidFill>
                  <a:schemeClr val="lt1"/>
                </a:solidFill>
                <a:latin typeface="Roboto"/>
                <a:ea typeface="Roboto"/>
                <a:cs typeface="Roboto"/>
                <a:sym typeface="Roboto"/>
              </a:defRPr>
            </a:lvl2pPr>
            <a:lvl3pPr lvl="2" algn="r">
              <a:buNone/>
              <a:defRPr sz="1000">
                <a:solidFill>
                  <a:schemeClr val="lt1"/>
                </a:solidFill>
                <a:latin typeface="Roboto"/>
                <a:ea typeface="Roboto"/>
                <a:cs typeface="Roboto"/>
                <a:sym typeface="Roboto"/>
              </a:defRPr>
            </a:lvl3pPr>
            <a:lvl4pPr lvl="3" algn="r">
              <a:buNone/>
              <a:defRPr sz="1000">
                <a:solidFill>
                  <a:schemeClr val="lt1"/>
                </a:solidFill>
                <a:latin typeface="Roboto"/>
                <a:ea typeface="Roboto"/>
                <a:cs typeface="Roboto"/>
                <a:sym typeface="Roboto"/>
              </a:defRPr>
            </a:lvl4pPr>
            <a:lvl5pPr lvl="4" algn="r">
              <a:buNone/>
              <a:defRPr sz="1000">
                <a:solidFill>
                  <a:schemeClr val="lt1"/>
                </a:solidFill>
                <a:latin typeface="Roboto"/>
                <a:ea typeface="Roboto"/>
                <a:cs typeface="Roboto"/>
                <a:sym typeface="Roboto"/>
              </a:defRPr>
            </a:lvl5pPr>
            <a:lvl6pPr lvl="5" algn="r">
              <a:buNone/>
              <a:defRPr sz="1000">
                <a:solidFill>
                  <a:schemeClr val="lt1"/>
                </a:solidFill>
                <a:latin typeface="Roboto"/>
                <a:ea typeface="Roboto"/>
                <a:cs typeface="Roboto"/>
                <a:sym typeface="Roboto"/>
              </a:defRPr>
            </a:lvl6pPr>
            <a:lvl7pPr lvl="6" algn="r">
              <a:buNone/>
              <a:defRPr sz="1000">
                <a:solidFill>
                  <a:schemeClr val="lt1"/>
                </a:solidFill>
                <a:latin typeface="Roboto"/>
                <a:ea typeface="Roboto"/>
                <a:cs typeface="Roboto"/>
                <a:sym typeface="Roboto"/>
              </a:defRPr>
            </a:lvl7pPr>
            <a:lvl8pPr lvl="7" algn="r">
              <a:buNone/>
              <a:defRPr sz="1000">
                <a:solidFill>
                  <a:schemeClr val="lt1"/>
                </a:solidFill>
                <a:latin typeface="Roboto"/>
                <a:ea typeface="Roboto"/>
                <a:cs typeface="Roboto"/>
                <a:sym typeface="Roboto"/>
              </a:defRPr>
            </a:lvl8pPr>
            <a:lvl9pPr lvl="8" algn="r">
              <a:buNone/>
              <a:defRPr sz="1000">
                <a:solidFill>
                  <a:schemeClr val="lt1"/>
                </a:solidFill>
                <a:latin typeface="Roboto"/>
                <a:ea typeface="Roboto"/>
                <a:cs typeface="Roboto"/>
                <a:sym typeface="Roboto"/>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hyperlink" Target="https://creativecommons.org/licenses/by-nc-sa/4.0/"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13"/>
          <p:cNvSpPr txBox="1">
            <a:spLocks noGrp="1"/>
          </p:cNvSpPr>
          <p:nvPr>
            <p:ph type="ctrTitle"/>
          </p:nvPr>
        </p:nvSpPr>
        <p:spPr>
          <a:xfrm>
            <a:off x="598100" y="1775222"/>
            <a:ext cx="8222100" cy="838800"/>
          </a:xfrm>
          <a:prstGeom prst="rect">
            <a:avLst/>
          </a:prstGeom>
        </p:spPr>
        <p:txBody>
          <a:bodyPr spcFirstLastPara="1" wrap="square" lIns="91425" tIns="91425" rIns="91425" bIns="91425" anchor="b" anchorCtr="0">
            <a:normAutofit/>
          </a:bodyPr>
          <a:lstStyle/>
          <a:p>
            <a:pPr marL="0" lvl="0" indent="0" algn="l" rtl="0">
              <a:spcBef>
                <a:spcPts val="0"/>
              </a:spcBef>
              <a:spcAft>
                <a:spcPts val="0"/>
              </a:spcAft>
              <a:buNone/>
            </a:pPr>
            <a:r>
              <a:rPr lang="en" sz="4000">
                <a:latin typeface="Arial"/>
                <a:ea typeface="Arial"/>
                <a:cs typeface="Arial"/>
                <a:sym typeface="Arial"/>
              </a:rPr>
              <a:t>Essentials of Project Management </a:t>
            </a:r>
            <a:endParaRPr sz="4000">
              <a:latin typeface="Arial"/>
              <a:ea typeface="Arial"/>
              <a:cs typeface="Arial"/>
              <a:sym typeface="Arial"/>
            </a:endParaRPr>
          </a:p>
        </p:txBody>
      </p:sp>
      <p:sp>
        <p:nvSpPr>
          <p:cNvPr id="80" name="Google Shape;80;p13"/>
          <p:cNvSpPr txBox="1">
            <a:spLocks noGrp="1"/>
          </p:cNvSpPr>
          <p:nvPr>
            <p:ph type="subTitle" idx="1"/>
          </p:nvPr>
        </p:nvSpPr>
        <p:spPr>
          <a:xfrm>
            <a:off x="598088" y="2715913"/>
            <a:ext cx="8222100" cy="432900"/>
          </a:xfrm>
          <a:prstGeom prst="rect">
            <a:avLst/>
          </a:prstGeom>
        </p:spPr>
        <p:txBody>
          <a:bodyPr spcFirstLastPara="1" wrap="square" lIns="91425" tIns="91425" rIns="91425" bIns="91425" anchor="t" anchorCtr="0">
            <a:noAutofit/>
          </a:bodyPr>
          <a:lstStyle/>
          <a:p>
            <a:pPr marL="0" lvl="0" indent="0" algn="l" rtl="0">
              <a:lnSpc>
                <a:spcPct val="80000"/>
              </a:lnSpc>
              <a:spcBef>
                <a:spcPts val="0"/>
              </a:spcBef>
              <a:spcAft>
                <a:spcPts val="0"/>
              </a:spcAft>
              <a:buSzPts val="1018"/>
              <a:buNone/>
            </a:pPr>
            <a:r>
              <a:rPr lang="en" sz="3042">
                <a:latin typeface="Arial"/>
                <a:ea typeface="Arial"/>
                <a:cs typeface="Arial"/>
                <a:sym typeface="Arial"/>
              </a:rPr>
              <a:t>Chapter 7 - Project Procurement </a:t>
            </a:r>
            <a:endParaRPr sz="3042">
              <a:latin typeface="Arial"/>
              <a:ea typeface="Arial"/>
              <a:cs typeface="Arial"/>
              <a:sym typeface="Arial"/>
            </a:endParaRPr>
          </a:p>
        </p:txBody>
      </p:sp>
      <p:grpSp>
        <p:nvGrpSpPr>
          <p:cNvPr id="6" name="Group 5" descr="Unless otherwise noted, this work is licensed under a Creative Commons Attribution-NonCommercial-ShareAlike 4.0 International (CC BY-NC-SA 4.0) license. Feel free to use, modify, reuse or redistribute any portion of this presentation.">
            <a:extLst>
              <a:ext uri="{FF2B5EF4-FFF2-40B4-BE49-F238E27FC236}">
                <a16:creationId xmlns:a16="http://schemas.microsoft.com/office/drawing/2014/main" id="{04034C96-4E63-48B2-9C21-ED5342112625}"/>
              </a:ext>
            </a:extLst>
          </p:cNvPr>
          <p:cNvGrpSpPr/>
          <p:nvPr/>
        </p:nvGrpSpPr>
        <p:grpSpPr>
          <a:xfrm>
            <a:off x="598088" y="4476010"/>
            <a:ext cx="7947824" cy="444502"/>
            <a:chOff x="598088" y="4514272"/>
            <a:chExt cx="7947824" cy="444502"/>
          </a:xfrm>
        </p:grpSpPr>
        <p:pic>
          <p:nvPicPr>
            <p:cNvPr id="7" name="Google Shape;92;p23" descr="CC BY-NC-SA 4.0 License Logo">
              <a:extLst>
                <a:ext uri="{FF2B5EF4-FFF2-40B4-BE49-F238E27FC236}">
                  <a16:creationId xmlns:a16="http://schemas.microsoft.com/office/drawing/2014/main" id="{E44060A0-F933-4FD1-AD9F-A3DBB0CDBBA2}"/>
                </a:ext>
              </a:extLst>
            </p:cNvPr>
            <p:cNvPicPr preferRelativeResize="0"/>
            <p:nvPr/>
          </p:nvPicPr>
          <p:blipFill rotWithShape="1">
            <a:blip r:embed="rId3">
              <a:alphaModFix/>
            </a:blip>
            <a:srcRect/>
            <a:stretch/>
          </p:blipFill>
          <p:spPr>
            <a:xfrm>
              <a:off x="598088" y="4570826"/>
              <a:ext cx="947180" cy="331395"/>
            </a:xfrm>
            <a:prstGeom prst="rect">
              <a:avLst/>
            </a:prstGeom>
            <a:noFill/>
            <a:ln>
              <a:noFill/>
            </a:ln>
          </p:spPr>
        </p:pic>
        <p:sp>
          <p:nvSpPr>
            <p:cNvPr id="8" name="Google Shape;91;p23">
              <a:extLst>
                <a:ext uri="{FF2B5EF4-FFF2-40B4-BE49-F238E27FC236}">
                  <a16:creationId xmlns:a16="http://schemas.microsoft.com/office/drawing/2014/main" id="{F06AA224-511F-4488-A716-AD0B6282D4A5}"/>
                </a:ext>
              </a:extLst>
            </p:cNvPr>
            <p:cNvSpPr/>
            <p:nvPr/>
          </p:nvSpPr>
          <p:spPr>
            <a:xfrm>
              <a:off x="1686732" y="4514272"/>
              <a:ext cx="6859180" cy="444502"/>
            </a:xfrm>
            <a:prstGeom prst="rect">
              <a:avLst/>
            </a:prstGeom>
            <a:noFill/>
            <a:ln>
              <a:noFill/>
            </a:ln>
          </p:spPr>
          <p:txBody>
            <a:bodyPr spcFirstLastPara="1" wrap="square" lIns="68575" tIns="34275" rIns="68575" bIns="34275" anchor="t" anchorCtr="0">
              <a:noAutofit/>
            </a:bodyPr>
            <a:ls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a:lstStyle>
            <a:p>
              <a:pPr marL="0" marR="0" lvl="0" indent="0" algn="l" rtl="0">
                <a:spcBef>
                  <a:spcPts val="0"/>
                </a:spcBef>
                <a:spcAft>
                  <a:spcPts val="0"/>
                </a:spcAft>
                <a:buNone/>
              </a:pPr>
              <a:r>
                <a:rPr lang="en" sz="1100" b="0" i="0" u="none" strike="noStrike" cap="none" dirty="0">
                  <a:solidFill>
                    <a:schemeClr val="bg1"/>
                  </a:solidFill>
                  <a:latin typeface="Calibri"/>
                  <a:ea typeface="Calibri"/>
                  <a:cs typeface="Calibri"/>
                  <a:sym typeface="Calibri"/>
                </a:rPr>
                <a:t>Unless otherwise noted, this work is licensed under a </a:t>
              </a:r>
              <a:r>
                <a:rPr lang="en" sz="1100" b="0" i="0" u="none" strike="noStrike" cap="none" dirty="0">
                  <a:solidFill>
                    <a:schemeClr val="bg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Creative </a:t>
              </a:r>
              <a:r>
                <a:rPr lang="en" sz="1100" dirty="0">
                  <a:solidFill>
                    <a:schemeClr val="bg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C</a:t>
              </a:r>
              <a:r>
                <a:rPr lang="en" sz="1100" b="0" i="0" u="none" strike="noStrike" cap="none" dirty="0">
                  <a:solidFill>
                    <a:schemeClr val="bg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ommons </a:t>
              </a:r>
              <a:r>
                <a:rPr lang="en-US" sz="1100" b="0" i="0" u="none" strike="noStrike" cap="none" dirty="0">
                  <a:solidFill>
                    <a:schemeClr val="bg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Attribution-</a:t>
              </a:r>
              <a:r>
                <a:rPr lang="en-US" sz="1100" b="0" i="0" u="none" strike="noStrike" cap="none" dirty="0" err="1">
                  <a:solidFill>
                    <a:schemeClr val="bg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NonCommercial</a:t>
              </a:r>
              <a:r>
                <a:rPr lang="en-US" sz="1100" b="0" i="0" u="none" strike="noStrike" cap="none" dirty="0">
                  <a:solidFill>
                    <a:schemeClr val="bg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a:t>
              </a:r>
              <a:r>
                <a:rPr lang="en-US" sz="1100" b="0" i="0" u="none" strike="noStrike" cap="none" dirty="0" err="1">
                  <a:solidFill>
                    <a:schemeClr val="bg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ShareAlike</a:t>
              </a:r>
              <a:r>
                <a:rPr lang="en-US" sz="1100" b="0" i="0" u="none" strike="noStrike" cap="none" dirty="0">
                  <a:solidFill>
                    <a:schemeClr val="bg1"/>
                  </a:solidFill>
                  <a:latin typeface="Calibri"/>
                  <a:ea typeface="Calibri"/>
                  <a:cs typeface="Calibri"/>
                  <a:sym typeface="Calibri"/>
                  <a:hlinkClick r:id="rId4">
                    <a:extLst>
                      <a:ext uri="{A12FA001-AC4F-418D-AE19-62706E023703}">
                        <ahyp:hlinkClr xmlns:ahyp="http://schemas.microsoft.com/office/drawing/2018/hyperlinkcolor" val="tx"/>
                      </a:ext>
                    </a:extLst>
                  </a:hlinkClick>
                </a:rPr>
                <a:t> 4.0 International (CC BY-NC-SA 4.0)</a:t>
              </a:r>
              <a:r>
                <a:rPr lang="en-US" sz="1100" b="0" i="0" u="none" strike="noStrike" cap="none" dirty="0">
                  <a:solidFill>
                    <a:schemeClr val="bg1"/>
                  </a:solidFill>
                  <a:latin typeface="Calibri"/>
                  <a:ea typeface="Calibri"/>
                  <a:cs typeface="Calibri"/>
                  <a:sym typeface="Calibri"/>
                </a:rPr>
                <a:t> license</a:t>
              </a:r>
              <a:r>
                <a:rPr lang="en" sz="1100" b="0" i="0" u="none" strike="noStrike" cap="none" dirty="0">
                  <a:solidFill>
                    <a:schemeClr val="bg1"/>
                  </a:solidFill>
                  <a:latin typeface="Calibri"/>
                  <a:ea typeface="Calibri"/>
                  <a:cs typeface="Calibri"/>
                  <a:sym typeface="Calibri"/>
                </a:rPr>
                <a:t>. Feel free to use, modify, reuse or redistribute </a:t>
              </a:r>
              <a:r>
                <a:rPr lang="en" sz="1100" dirty="0">
                  <a:solidFill>
                    <a:schemeClr val="bg1"/>
                  </a:solidFill>
                  <a:latin typeface="Calibri"/>
                  <a:ea typeface="Calibri"/>
                  <a:cs typeface="Calibri"/>
                  <a:sym typeface="Calibri"/>
                </a:rPr>
                <a:t>any portion of </a:t>
              </a:r>
              <a:r>
                <a:rPr lang="en" sz="1100" b="0" i="0" u="none" strike="noStrike" cap="none" dirty="0">
                  <a:solidFill>
                    <a:schemeClr val="bg1"/>
                  </a:solidFill>
                  <a:latin typeface="Calibri"/>
                  <a:ea typeface="Calibri"/>
                  <a:cs typeface="Calibri"/>
                  <a:sym typeface="Calibri"/>
                </a:rPr>
                <a:t>this presentation.</a:t>
              </a:r>
              <a:endParaRPr sz="1100" dirty="0">
                <a:solidFill>
                  <a:schemeClr val="bg1"/>
                </a:solidFill>
                <a:latin typeface="Calibri"/>
                <a:ea typeface="Calibri"/>
                <a:cs typeface="Calibri"/>
                <a:sym typeface="Calibri"/>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4"/>
        <p:cNvGrpSpPr/>
        <p:nvPr/>
      </p:nvGrpSpPr>
      <p:grpSpPr>
        <a:xfrm>
          <a:off x="0" y="0"/>
          <a:ext cx="0" cy="0"/>
          <a:chOff x="0" y="0"/>
          <a:chExt cx="0" cy="0"/>
        </a:xfrm>
      </p:grpSpPr>
      <p:sp>
        <p:nvSpPr>
          <p:cNvPr id="2" name="Title 1">
            <a:extLst>
              <a:ext uri="{FF2B5EF4-FFF2-40B4-BE49-F238E27FC236}">
                <a16:creationId xmlns:a16="http://schemas.microsoft.com/office/drawing/2014/main" id="{F9E321AE-A585-44B4-B5FE-51E76119B51C}"/>
              </a:ext>
            </a:extLst>
          </p:cNvPr>
          <p:cNvSpPr>
            <a:spLocks noGrp="1"/>
          </p:cNvSpPr>
          <p:nvPr>
            <p:ph type="title"/>
          </p:nvPr>
        </p:nvSpPr>
        <p:spPr/>
        <p:txBody>
          <a:bodyPr>
            <a:normAutofit fontScale="90000"/>
          </a:bodyPr>
          <a:lstStyle/>
          <a:p>
            <a:r>
              <a:rPr lang="en" sz="2800" b="1" dirty="0">
                <a:latin typeface="Arial"/>
                <a:ea typeface="Arial"/>
                <a:cs typeface="Arial"/>
                <a:sym typeface="Arial"/>
              </a:rPr>
              <a:t>7.6. RFP and Contracts</a:t>
            </a:r>
            <a:endParaRPr lang="en-US" dirty="0"/>
          </a:p>
        </p:txBody>
      </p:sp>
      <p:sp>
        <p:nvSpPr>
          <p:cNvPr id="136" name="Google Shape;136;p22"/>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400" dirty="0">
                <a:solidFill>
                  <a:srgbClr val="373D3F"/>
                </a:solidFill>
                <a:highlight>
                  <a:srgbClr val="FFFFFF"/>
                </a:highlight>
                <a:latin typeface="Arial"/>
                <a:ea typeface="Arial"/>
                <a:cs typeface="Arial"/>
                <a:sym typeface="Arial"/>
              </a:rPr>
              <a:t>After an idea makes it through the project selection process and becomes a funded project, an organization typically issues a request for proposal (RFP), which is a “document that describes a project’s needs in a particular area and asks for proposed solutions (along with pricing, timing, and other details) from qualified vendors. </a:t>
            </a:r>
            <a:endParaRPr sz="2400" dirty="0">
              <a:latin typeface="Arial"/>
              <a:ea typeface="Arial"/>
              <a:cs typeface="Arial"/>
              <a:sym typeface="Aria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40"/>
        <p:cNvGrpSpPr/>
        <p:nvPr/>
      </p:nvGrpSpPr>
      <p:grpSpPr>
        <a:xfrm>
          <a:off x="0" y="0"/>
          <a:ext cx="0" cy="0"/>
          <a:chOff x="0" y="0"/>
          <a:chExt cx="0" cy="0"/>
        </a:xfrm>
      </p:grpSpPr>
      <p:sp>
        <p:nvSpPr>
          <p:cNvPr id="141" name="Google Shape;141;p23"/>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b="1" dirty="0">
                <a:latin typeface="Arial"/>
                <a:ea typeface="Arial"/>
                <a:cs typeface="Arial"/>
                <a:sym typeface="Arial"/>
              </a:rPr>
              <a:t>Contract Types </a:t>
            </a:r>
            <a:endParaRPr b="1" dirty="0">
              <a:latin typeface="Arial"/>
              <a:ea typeface="Arial"/>
              <a:cs typeface="Arial"/>
              <a:sym typeface="Arial"/>
            </a:endParaRPr>
          </a:p>
        </p:txBody>
      </p:sp>
      <p:sp>
        <p:nvSpPr>
          <p:cNvPr id="142" name="Google Shape;142;p23"/>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400" dirty="0">
                <a:solidFill>
                  <a:srgbClr val="373D3F"/>
                </a:solidFill>
                <a:highlight>
                  <a:srgbClr val="FFFFFF"/>
                </a:highlight>
                <a:latin typeface="Arial"/>
                <a:ea typeface="Arial"/>
                <a:cs typeface="Arial"/>
                <a:sym typeface="Arial"/>
              </a:rPr>
              <a:t>You should know a little bit about the major kinds of contracts available to you (the client) so that you choose the one that creates the most fair and workable deal for you and the contractor.</a:t>
            </a:r>
            <a:endParaRPr sz="2400" dirty="0">
              <a:latin typeface="Arial"/>
              <a:ea typeface="Arial"/>
              <a:cs typeface="Arial"/>
              <a:sym typeface="Aria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46"/>
        <p:cNvGrpSpPr/>
        <p:nvPr/>
      </p:nvGrpSpPr>
      <p:grpSpPr>
        <a:xfrm>
          <a:off x="0" y="0"/>
          <a:ext cx="0" cy="0"/>
          <a:chOff x="0" y="0"/>
          <a:chExt cx="0" cy="0"/>
        </a:xfrm>
      </p:grpSpPr>
      <p:sp>
        <p:nvSpPr>
          <p:cNvPr id="2" name="Title 1">
            <a:extLst>
              <a:ext uri="{FF2B5EF4-FFF2-40B4-BE49-F238E27FC236}">
                <a16:creationId xmlns:a16="http://schemas.microsoft.com/office/drawing/2014/main" id="{3444F023-7295-43F4-9375-F466CD5855C2}"/>
              </a:ext>
            </a:extLst>
          </p:cNvPr>
          <p:cNvSpPr>
            <a:spLocks noGrp="1"/>
          </p:cNvSpPr>
          <p:nvPr>
            <p:ph type="title"/>
          </p:nvPr>
        </p:nvSpPr>
        <p:spPr/>
        <p:txBody>
          <a:bodyPr>
            <a:normAutofit fontScale="90000"/>
          </a:bodyPr>
          <a:lstStyle/>
          <a:p>
            <a:r>
              <a:rPr lang="en" b="1" dirty="0">
                <a:latin typeface="Arial"/>
                <a:ea typeface="Arial"/>
                <a:cs typeface="Arial"/>
                <a:sym typeface="Arial"/>
              </a:rPr>
              <a:t>Fixed-Price Contracts</a:t>
            </a:r>
            <a:endParaRPr lang="en-US" dirty="0"/>
          </a:p>
        </p:txBody>
      </p:sp>
      <p:sp>
        <p:nvSpPr>
          <p:cNvPr id="148" name="Google Shape;148;p24"/>
          <p:cNvSpPr txBox="1">
            <a:spLocks noGrp="1"/>
          </p:cNvSpPr>
          <p:nvPr>
            <p:ph type="body" idx="1"/>
          </p:nvPr>
        </p:nvSpPr>
        <p:spPr>
          <a:xfrm>
            <a:off x="5761821" y="1068924"/>
            <a:ext cx="3216925" cy="3339000"/>
          </a:xfrm>
          <a:prstGeom prst="rect">
            <a:avLst/>
          </a:prstGeom>
        </p:spPr>
        <p:txBody>
          <a:bodyPr spcFirstLastPara="1" wrap="square" lIns="91425" tIns="91425" rIns="91425" bIns="91425" anchor="t" anchorCtr="0">
            <a:noAutofit/>
          </a:bodyPr>
          <a:lstStyle/>
          <a:p>
            <a:pPr marL="0" lvl="0" indent="0" algn="l" rtl="0">
              <a:spcBef>
                <a:spcPts val="0"/>
              </a:spcBef>
              <a:spcAft>
                <a:spcPts val="1200"/>
              </a:spcAft>
              <a:buNone/>
            </a:pPr>
            <a:r>
              <a:rPr lang="en" sz="2000" dirty="0">
                <a:solidFill>
                  <a:srgbClr val="373D3F"/>
                </a:solidFill>
                <a:highlight>
                  <a:srgbClr val="FFFFFF"/>
                </a:highlight>
                <a:latin typeface="Arial"/>
                <a:ea typeface="Arial"/>
                <a:cs typeface="Arial"/>
                <a:sym typeface="Arial"/>
              </a:rPr>
              <a:t>The fixed-price contract is a legal agreement between the project organization and an entity (person or company) to provide goods or services to the project at an agreed-on price. </a:t>
            </a:r>
            <a:endParaRPr sz="2000" dirty="0">
              <a:latin typeface="Arial"/>
              <a:ea typeface="Arial"/>
              <a:cs typeface="Arial"/>
              <a:sym typeface="Arial"/>
            </a:endParaRPr>
          </a:p>
        </p:txBody>
      </p:sp>
      <p:pic>
        <p:nvPicPr>
          <p:cNvPr id="149" name="Google Shape;149;p24" descr="Fixed-Price Contract image." title="Graph"/>
          <p:cNvPicPr preferRelativeResize="0"/>
          <p:nvPr/>
        </p:nvPicPr>
        <p:blipFill>
          <a:blip r:embed="rId3">
            <a:alphaModFix/>
          </a:blip>
          <a:stretch>
            <a:fillRect/>
          </a:stretch>
        </p:blipFill>
        <p:spPr>
          <a:xfrm>
            <a:off x="82875" y="1017800"/>
            <a:ext cx="5580099" cy="3441249"/>
          </a:xfrm>
          <a:prstGeom prst="rect">
            <a:avLst/>
          </a:prstGeom>
          <a:noFill/>
          <a:ln>
            <a:noFill/>
          </a:ln>
        </p:spPr>
      </p:pic>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53"/>
        <p:cNvGrpSpPr/>
        <p:nvPr/>
      </p:nvGrpSpPr>
      <p:grpSpPr>
        <a:xfrm>
          <a:off x="0" y="0"/>
          <a:ext cx="0" cy="0"/>
          <a:chOff x="0" y="0"/>
          <a:chExt cx="0" cy="0"/>
        </a:xfrm>
      </p:grpSpPr>
      <p:sp>
        <p:nvSpPr>
          <p:cNvPr id="2" name="Title 1">
            <a:extLst>
              <a:ext uri="{FF2B5EF4-FFF2-40B4-BE49-F238E27FC236}">
                <a16:creationId xmlns:a16="http://schemas.microsoft.com/office/drawing/2014/main" id="{8E6182F6-9A2B-486C-889C-3C2A92E4E84A}"/>
              </a:ext>
            </a:extLst>
          </p:cNvPr>
          <p:cNvSpPr>
            <a:spLocks noGrp="1"/>
          </p:cNvSpPr>
          <p:nvPr>
            <p:ph type="title"/>
          </p:nvPr>
        </p:nvSpPr>
        <p:spPr/>
        <p:txBody>
          <a:bodyPr>
            <a:normAutofit fontScale="90000"/>
          </a:bodyPr>
          <a:lstStyle/>
          <a:p>
            <a:r>
              <a:rPr lang="en" b="1" dirty="0">
                <a:latin typeface="Arial"/>
                <a:ea typeface="Arial"/>
                <a:cs typeface="Arial"/>
                <a:sym typeface="Arial"/>
              </a:rPr>
              <a:t>Cost-Reimbursable Contracts</a:t>
            </a:r>
            <a:endParaRPr lang="en-US" dirty="0"/>
          </a:p>
        </p:txBody>
      </p:sp>
      <p:sp>
        <p:nvSpPr>
          <p:cNvPr id="155" name="Google Shape;155;p25"/>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800" dirty="0">
                <a:solidFill>
                  <a:srgbClr val="373D3F"/>
                </a:solidFill>
                <a:highlight>
                  <a:srgbClr val="FFFFFF"/>
                </a:highlight>
                <a:latin typeface="Arial"/>
                <a:ea typeface="Arial"/>
                <a:cs typeface="Arial"/>
                <a:sym typeface="Arial"/>
              </a:rPr>
              <a:t>In a cost-reimbursable contract, the organization agrees to pay the contractor for the cost of performing the service or providing the goods. Cost-reimbursable contracts are also known as cost-plus contracts. </a:t>
            </a:r>
            <a:endParaRPr sz="2800" dirty="0">
              <a:latin typeface="Arial"/>
              <a:ea typeface="Arial"/>
              <a:cs typeface="Arial"/>
              <a:sym typeface="Aria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59"/>
        <p:cNvGrpSpPr/>
        <p:nvPr/>
      </p:nvGrpSpPr>
      <p:grpSpPr>
        <a:xfrm>
          <a:off x="0" y="0"/>
          <a:ext cx="0" cy="0"/>
          <a:chOff x="0" y="0"/>
          <a:chExt cx="0" cy="0"/>
        </a:xfrm>
      </p:grpSpPr>
      <p:sp>
        <p:nvSpPr>
          <p:cNvPr id="160" name="Google Shape;160;p26"/>
          <p:cNvSpPr txBox="1">
            <a:spLocks noGrp="1"/>
          </p:cNvSpPr>
          <p:nvPr>
            <p:ph type="title"/>
          </p:nvPr>
        </p:nvSpPr>
        <p:spPr>
          <a:xfrm>
            <a:off x="311700" y="4100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b="1" dirty="0">
                <a:latin typeface="Arial"/>
                <a:ea typeface="Arial"/>
                <a:cs typeface="Arial"/>
                <a:sym typeface="Arial"/>
              </a:rPr>
              <a:t>Key Takeaways</a:t>
            </a:r>
            <a:endParaRPr b="1" dirty="0">
              <a:latin typeface="Arial"/>
              <a:ea typeface="Arial"/>
              <a:cs typeface="Arial"/>
              <a:sym typeface="Arial"/>
            </a:endParaRPr>
          </a:p>
        </p:txBody>
      </p:sp>
      <p:sp>
        <p:nvSpPr>
          <p:cNvPr id="161" name="Google Shape;161;p26"/>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457200" lvl="0" indent="-355600" algn="l" rtl="0">
              <a:spcBef>
                <a:spcPts val="0"/>
              </a:spcBef>
              <a:spcAft>
                <a:spcPts val="0"/>
              </a:spcAft>
              <a:buSzPts val="2000"/>
              <a:buFont typeface="Arial"/>
              <a:buChar char="●"/>
            </a:pPr>
            <a:r>
              <a:rPr lang="en" sz="2400" dirty="0">
                <a:latin typeface="Arial"/>
                <a:ea typeface="Arial"/>
                <a:cs typeface="Arial"/>
                <a:sym typeface="Arial"/>
              </a:rPr>
              <a:t>Procurement management follows a logical order.</a:t>
            </a:r>
            <a:endParaRPr sz="2400" dirty="0">
              <a:latin typeface="Arial"/>
              <a:ea typeface="Arial"/>
              <a:cs typeface="Arial"/>
              <a:sym typeface="Arial"/>
            </a:endParaRPr>
          </a:p>
          <a:p>
            <a:pPr marL="457200" lvl="0" indent="-355600" algn="l" rtl="0">
              <a:spcBef>
                <a:spcPts val="0"/>
              </a:spcBef>
              <a:spcAft>
                <a:spcPts val="0"/>
              </a:spcAft>
              <a:buSzPts val="2000"/>
              <a:buFont typeface="Arial"/>
              <a:buChar char="●"/>
            </a:pPr>
            <a:r>
              <a:rPr lang="en" sz="2400" dirty="0">
                <a:latin typeface="Arial"/>
                <a:ea typeface="Arial"/>
                <a:cs typeface="Arial"/>
                <a:sym typeface="Arial"/>
              </a:rPr>
              <a:t>Maintaining a healthy supply chain is a major concern for any effective organization.</a:t>
            </a:r>
            <a:endParaRPr sz="2400" dirty="0">
              <a:latin typeface="Arial"/>
              <a:ea typeface="Arial"/>
              <a:cs typeface="Arial"/>
              <a:sym typeface="Arial"/>
            </a:endParaRPr>
          </a:p>
          <a:p>
            <a:pPr marL="457200" lvl="0" indent="-355600" algn="l" rtl="0">
              <a:spcBef>
                <a:spcPts val="0"/>
              </a:spcBef>
              <a:spcAft>
                <a:spcPts val="0"/>
              </a:spcAft>
              <a:buSzPts val="2000"/>
              <a:buChar char="●"/>
            </a:pPr>
            <a:r>
              <a:rPr lang="en" sz="2400" dirty="0">
                <a:latin typeface="Arial"/>
                <a:ea typeface="Arial"/>
                <a:cs typeface="Arial"/>
                <a:sym typeface="Arial"/>
              </a:rPr>
              <a:t> </a:t>
            </a:r>
            <a:r>
              <a:rPr lang="en" sz="2400" dirty="0">
                <a:solidFill>
                  <a:srgbClr val="373D3F"/>
                </a:solidFill>
                <a:highlight>
                  <a:srgbClr val="FFFFFF"/>
                </a:highlight>
                <a:latin typeface="Arial"/>
                <a:ea typeface="Arial"/>
                <a:cs typeface="Arial"/>
                <a:sym typeface="Arial"/>
              </a:rPr>
              <a:t>A key factor in selecting the contract approach is determining which party will take the most risk. </a:t>
            </a:r>
            <a:endParaRPr sz="2400" dirty="0">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14"/>
          <p:cNvSpPr txBox="1">
            <a:spLocks noGrp="1"/>
          </p:cNvSpPr>
          <p:nvPr>
            <p:ph type="title"/>
          </p:nvPr>
        </p:nvSpPr>
        <p:spPr>
          <a:xfrm>
            <a:off x="243475" y="221325"/>
            <a:ext cx="8588700" cy="7965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b="1" dirty="0">
                <a:latin typeface="Arial"/>
                <a:ea typeface="Arial"/>
                <a:cs typeface="Arial"/>
                <a:sym typeface="Arial"/>
              </a:rPr>
              <a:t>7.1. Learning Objectives </a:t>
            </a:r>
            <a:endParaRPr b="1" dirty="0">
              <a:latin typeface="Arial"/>
              <a:ea typeface="Arial"/>
              <a:cs typeface="Arial"/>
              <a:sym typeface="Arial"/>
            </a:endParaRPr>
          </a:p>
          <a:p>
            <a:pPr marL="0" lvl="0" indent="0" algn="l" rtl="0">
              <a:spcBef>
                <a:spcPts val="0"/>
              </a:spcBef>
              <a:spcAft>
                <a:spcPts val="0"/>
              </a:spcAft>
              <a:buSzPts val="990"/>
              <a:buNone/>
            </a:pPr>
            <a:endParaRPr sz="2700" dirty="0"/>
          </a:p>
        </p:txBody>
      </p:sp>
      <p:sp>
        <p:nvSpPr>
          <p:cNvPr id="86" name="Google Shape;86;p14"/>
          <p:cNvSpPr txBox="1">
            <a:spLocks noGrp="1"/>
          </p:cNvSpPr>
          <p:nvPr>
            <p:ph type="body" idx="1"/>
          </p:nvPr>
        </p:nvSpPr>
        <p:spPr>
          <a:xfrm>
            <a:off x="177075" y="961949"/>
            <a:ext cx="8542800" cy="3835961"/>
          </a:xfrm>
          <a:prstGeom prst="rect">
            <a:avLst/>
          </a:prstGeom>
        </p:spPr>
        <p:txBody>
          <a:bodyPr spcFirstLastPara="1" wrap="square" lIns="91425" tIns="91425" rIns="91425" bIns="91425" anchor="t" anchorCtr="0">
            <a:noAutofit/>
          </a:bodyPr>
          <a:lstStyle/>
          <a:p>
            <a:pPr marL="584200" lvl="0" indent="-342900" algn="l" rtl="0">
              <a:lnSpc>
                <a:spcPct val="115000"/>
              </a:lnSpc>
              <a:spcBef>
                <a:spcPts val="1400"/>
              </a:spcBef>
              <a:spcAft>
                <a:spcPts val="0"/>
              </a:spcAft>
              <a:buClr>
                <a:srgbClr val="000000"/>
              </a:buClr>
              <a:buSzPts val="1800"/>
              <a:buFont typeface="Arial"/>
              <a:buAutoNum type="arabicPeriod"/>
            </a:pPr>
            <a:r>
              <a:rPr lang="en">
                <a:solidFill>
                  <a:srgbClr val="000000"/>
                </a:solidFill>
                <a:latin typeface="Arial"/>
                <a:ea typeface="Arial"/>
                <a:cs typeface="Arial"/>
                <a:sym typeface="Arial"/>
              </a:rPr>
              <a:t>Discuss issues related to supply chain management and procurement throughout an enterprise.</a:t>
            </a:r>
            <a:endParaRPr>
              <a:solidFill>
                <a:srgbClr val="000000"/>
              </a:solidFill>
              <a:latin typeface="Arial"/>
              <a:ea typeface="Arial"/>
              <a:cs typeface="Arial"/>
              <a:sym typeface="Arial"/>
            </a:endParaRPr>
          </a:p>
          <a:p>
            <a:pPr marL="584200" lvl="0" indent="-342900" algn="l" rtl="0">
              <a:lnSpc>
                <a:spcPct val="115000"/>
              </a:lnSpc>
              <a:spcBef>
                <a:spcPts val="0"/>
              </a:spcBef>
              <a:spcAft>
                <a:spcPts val="0"/>
              </a:spcAft>
              <a:buClr>
                <a:srgbClr val="000000"/>
              </a:buClr>
              <a:buSzPts val="1800"/>
              <a:buFont typeface="Arial"/>
              <a:buAutoNum type="arabicPeriod"/>
            </a:pPr>
            <a:r>
              <a:rPr lang="en">
                <a:solidFill>
                  <a:srgbClr val="000000"/>
                </a:solidFill>
                <a:latin typeface="Arial"/>
                <a:ea typeface="Arial"/>
                <a:cs typeface="Arial"/>
                <a:sym typeface="Arial"/>
              </a:rPr>
              <a:t>Explain the role of building effective client-supplier relationships in procurement.</a:t>
            </a:r>
            <a:endParaRPr>
              <a:solidFill>
                <a:srgbClr val="000000"/>
              </a:solidFill>
              <a:latin typeface="Arial"/>
              <a:ea typeface="Arial"/>
              <a:cs typeface="Arial"/>
              <a:sym typeface="Arial"/>
            </a:endParaRPr>
          </a:p>
          <a:p>
            <a:pPr marL="584200" lvl="0" indent="-342900" algn="l" rtl="0">
              <a:lnSpc>
                <a:spcPct val="115000"/>
              </a:lnSpc>
              <a:spcBef>
                <a:spcPts val="0"/>
              </a:spcBef>
              <a:spcAft>
                <a:spcPts val="0"/>
              </a:spcAft>
              <a:buClr>
                <a:srgbClr val="000000"/>
              </a:buClr>
              <a:buSzPts val="1800"/>
              <a:buFont typeface="Arial"/>
              <a:buAutoNum type="arabicPeriod"/>
            </a:pPr>
            <a:r>
              <a:rPr lang="en">
                <a:solidFill>
                  <a:srgbClr val="000000"/>
                </a:solidFill>
                <a:latin typeface="Arial"/>
                <a:ea typeface="Arial"/>
                <a:cs typeface="Arial"/>
                <a:sym typeface="Arial"/>
              </a:rPr>
              <a:t>Discuss issues related to procurement waste, and describe the advantages of emphasizing value over price.</a:t>
            </a:r>
            <a:endParaRPr>
              <a:solidFill>
                <a:srgbClr val="000000"/>
              </a:solidFill>
              <a:latin typeface="Arial"/>
              <a:ea typeface="Arial"/>
              <a:cs typeface="Arial"/>
              <a:sym typeface="Arial"/>
            </a:endParaRPr>
          </a:p>
          <a:p>
            <a:pPr marL="584200" lvl="0" indent="-342900" algn="l" rtl="0">
              <a:lnSpc>
                <a:spcPct val="115000"/>
              </a:lnSpc>
              <a:spcBef>
                <a:spcPts val="0"/>
              </a:spcBef>
              <a:spcAft>
                <a:spcPts val="0"/>
              </a:spcAft>
              <a:buClr>
                <a:srgbClr val="000000"/>
              </a:buClr>
              <a:buSzPts val="1800"/>
              <a:buFont typeface="Arial"/>
              <a:buAutoNum type="arabicPeriod"/>
            </a:pPr>
            <a:r>
              <a:rPr lang="en">
                <a:solidFill>
                  <a:srgbClr val="000000"/>
                </a:solidFill>
                <a:latin typeface="Arial"/>
                <a:ea typeface="Arial"/>
                <a:cs typeface="Arial"/>
                <a:sym typeface="Arial"/>
              </a:rPr>
              <a:t>Describe different types of contracts and the types of behaviors they encourage.</a:t>
            </a:r>
            <a:endParaRPr>
              <a:solidFill>
                <a:srgbClr val="000000"/>
              </a:solidFill>
              <a:latin typeface="Arial"/>
              <a:ea typeface="Arial"/>
              <a:cs typeface="Arial"/>
              <a:sym typeface="Arial"/>
            </a:endParaRPr>
          </a:p>
          <a:p>
            <a:pPr marL="584200" lvl="0" indent="-342900" algn="l" rtl="0">
              <a:lnSpc>
                <a:spcPct val="115000"/>
              </a:lnSpc>
              <a:spcBef>
                <a:spcPts val="0"/>
              </a:spcBef>
              <a:spcAft>
                <a:spcPts val="0"/>
              </a:spcAft>
              <a:buClr>
                <a:srgbClr val="000000"/>
              </a:buClr>
              <a:buSzPts val="1800"/>
              <a:buFont typeface="Arial"/>
              <a:buAutoNum type="arabicPeriod"/>
            </a:pPr>
            <a:r>
              <a:rPr lang="en">
                <a:solidFill>
                  <a:srgbClr val="000000"/>
                </a:solidFill>
                <a:latin typeface="Arial"/>
                <a:ea typeface="Arial"/>
                <a:cs typeface="Arial"/>
                <a:sym typeface="Arial"/>
              </a:rPr>
              <a:t>Give examples of how procurement issues vary from one context/domain to the next.</a:t>
            </a:r>
            <a:endParaRPr>
              <a:solidFill>
                <a:srgbClr val="000000"/>
              </a:solidFill>
              <a:latin typeface="Arial"/>
              <a:ea typeface="Arial"/>
              <a:cs typeface="Arial"/>
              <a:sym typeface="Arial"/>
            </a:endParaRPr>
          </a:p>
          <a:p>
            <a:pPr marL="584200" lvl="0" indent="-342900" algn="l" rtl="0">
              <a:lnSpc>
                <a:spcPct val="115000"/>
              </a:lnSpc>
              <a:spcBef>
                <a:spcPts val="0"/>
              </a:spcBef>
              <a:spcAft>
                <a:spcPts val="0"/>
              </a:spcAft>
              <a:buClr>
                <a:srgbClr val="000000"/>
              </a:buClr>
              <a:buSzPts val="1800"/>
              <a:buFont typeface="Arial"/>
              <a:buAutoNum type="arabicPeriod"/>
            </a:pPr>
            <a:r>
              <a:rPr lang="en">
                <a:solidFill>
                  <a:srgbClr val="000000"/>
                </a:solidFill>
                <a:latin typeface="Arial"/>
                <a:ea typeface="Arial"/>
                <a:cs typeface="Arial"/>
                <a:sym typeface="Arial"/>
              </a:rPr>
              <a:t>Discuss issues related to sustainable procurement.</a:t>
            </a:r>
            <a:endParaRPr>
              <a:solidFill>
                <a:srgbClr val="000000"/>
              </a:solidFill>
              <a:latin typeface="Arial"/>
              <a:ea typeface="Arial"/>
              <a:cs typeface="Arial"/>
              <a:sym typeface="Arial"/>
            </a:endParaRPr>
          </a:p>
          <a:p>
            <a:pPr marL="0" lvl="0" indent="0" algn="l" rtl="0">
              <a:spcBef>
                <a:spcPts val="1000"/>
              </a:spcBef>
              <a:spcAft>
                <a:spcPts val="1200"/>
              </a:spcAft>
              <a:buNone/>
            </a:pPr>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90"/>
        <p:cNvGrpSpPr/>
        <p:nvPr/>
      </p:nvGrpSpPr>
      <p:grpSpPr>
        <a:xfrm>
          <a:off x="0" y="0"/>
          <a:ext cx="0" cy="0"/>
          <a:chOff x="0" y="0"/>
          <a:chExt cx="0" cy="0"/>
        </a:xfrm>
      </p:grpSpPr>
      <p:sp>
        <p:nvSpPr>
          <p:cNvPr id="2" name="Title 1">
            <a:extLst>
              <a:ext uri="{FF2B5EF4-FFF2-40B4-BE49-F238E27FC236}">
                <a16:creationId xmlns:a16="http://schemas.microsoft.com/office/drawing/2014/main" id="{0D82C5B5-A003-41CA-8547-CAF015A43D34}"/>
              </a:ext>
            </a:extLst>
          </p:cNvPr>
          <p:cNvSpPr>
            <a:spLocks noGrp="1"/>
          </p:cNvSpPr>
          <p:nvPr>
            <p:ph type="title"/>
          </p:nvPr>
        </p:nvSpPr>
        <p:spPr/>
        <p:txBody>
          <a:bodyPr>
            <a:normAutofit fontScale="90000"/>
          </a:bodyPr>
          <a:lstStyle/>
          <a:p>
            <a:r>
              <a:rPr lang="en" sz="3200" b="1" dirty="0">
                <a:latin typeface="Arial"/>
                <a:ea typeface="Arial"/>
                <a:cs typeface="Arial"/>
                <a:sym typeface="Arial"/>
              </a:rPr>
              <a:t>7.2. Procurement Management</a:t>
            </a:r>
            <a:endParaRPr lang="en-US" dirty="0"/>
          </a:p>
        </p:txBody>
      </p:sp>
      <p:sp>
        <p:nvSpPr>
          <p:cNvPr id="92" name="Google Shape;92;p15"/>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l" rtl="0">
              <a:lnSpc>
                <a:spcPct val="150000"/>
              </a:lnSpc>
              <a:spcBef>
                <a:spcPts val="2000"/>
              </a:spcBef>
              <a:spcAft>
                <a:spcPts val="0"/>
              </a:spcAft>
              <a:buNone/>
            </a:pPr>
            <a:r>
              <a:rPr lang="en" sz="2000" dirty="0">
                <a:solidFill>
                  <a:srgbClr val="373D3F"/>
                </a:solidFill>
                <a:latin typeface="Arial"/>
                <a:ea typeface="Arial"/>
                <a:cs typeface="Arial"/>
                <a:sym typeface="Arial"/>
              </a:rPr>
              <a:t>Procurement management follows a logical order. First, you plan what you need to contract; then you plan how you’ll do it. Next, you send out your contract requirements to sellers. They bid for the chance to work with you. You pick the best one, and then you sign the contract with them.</a:t>
            </a:r>
            <a:endParaRPr sz="1350" dirty="0">
              <a:solidFill>
                <a:srgbClr val="373D3F"/>
              </a:solidFill>
              <a:latin typeface="Lora"/>
              <a:ea typeface="Lora"/>
              <a:cs typeface="Lora"/>
              <a:sym typeface="Lora"/>
            </a:endParaRPr>
          </a:p>
          <a:p>
            <a:pPr marL="0" lvl="0" indent="0" algn="l" rtl="0">
              <a:spcBef>
                <a:spcPts val="0"/>
              </a:spcBef>
              <a:spcAft>
                <a:spcPts val="1200"/>
              </a:spcAft>
              <a:buNone/>
            </a:pPr>
            <a:endParaRP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6"/>
        <p:cNvGrpSpPr/>
        <p:nvPr/>
      </p:nvGrpSpPr>
      <p:grpSpPr>
        <a:xfrm>
          <a:off x="0" y="0"/>
          <a:ext cx="0" cy="0"/>
          <a:chOff x="0" y="0"/>
          <a:chExt cx="0" cy="0"/>
        </a:xfrm>
      </p:grpSpPr>
      <p:sp>
        <p:nvSpPr>
          <p:cNvPr id="97" name="Google Shape;97;p16"/>
          <p:cNvSpPr txBox="1">
            <a:spLocks noGrp="1"/>
          </p:cNvSpPr>
          <p:nvPr>
            <p:ph type="title"/>
          </p:nvPr>
        </p:nvSpPr>
        <p:spPr>
          <a:xfrm>
            <a:off x="311700" y="174600"/>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b="1" dirty="0">
                <a:latin typeface="Arial"/>
                <a:ea typeface="Arial"/>
                <a:cs typeface="Arial"/>
                <a:sym typeface="Arial"/>
              </a:rPr>
              <a:t>Procurement Management </a:t>
            </a:r>
            <a:endParaRPr b="1" dirty="0">
              <a:latin typeface="Arial"/>
              <a:ea typeface="Arial"/>
              <a:cs typeface="Arial"/>
              <a:sym typeface="Arial"/>
            </a:endParaRPr>
          </a:p>
        </p:txBody>
      </p:sp>
      <p:sp>
        <p:nvSpPr>
          <p:cNvPr id="98" name="Google Shape;98;p16"/>
          <p:cNvSpPr txBox="1">
            <a:spLocks noGrp="1"/>
          </p:cNvSpPr>
          <p:nvPr>
            <p:ph type="body" idx="1"/>
          </p:nvPr>
        </p:nvSpPr>
        <p:spPr>
          <a:xfrm>
            <a:off x="4432572" y="912075"/>
            <a:ext cx="4512600" cy="3339000"/>
          </a:xfrm>
          <a:prstGeom prst="rect">
            <a:avLst/>
          </a:prstGeom>
        </p:spPr>
        <p:txBody>
          <a:bodyPr spcFirstLastPara="1" wrap="square" lIns="91425" tIns="91425" rIns="91425" bIns="91425" anchor="t" anchorCtr="0">
            <a:normAutofit/>
          </a:bodyPr>
          <a:lstStyle/>
          <a:p>
            <a:pPr marL="0" lvl="0" indent="0" algn="l" rtl="0">
              <a:lnSpc>
                <a:spcPct val="150000"/>
              </a:lnSpc>
              <a:spcBef>
                <a:spcPts val="1400"/>
              </a:spcBef>
              <a:spcAft>
                <a:spcPts val="0"/>
              </a:spcAft>
              <a:buNone/>
            </a:pPr>
            <a:r>
              <a:rPr lang="en" sz="2400" dirty="0">
                <a:solidFill>
                  <a:srgbClr val="373D3F"/>
                </a:solidFill>
                <a:latin typeface="Arial"/>
                <a:ea typeface="Arial"/>
                <a:cs typeface="Arial"/>
                <a:sym typeface="Arial"/>
              </a:rPr>
              <a:t>The procurement management plan details how the procurement process will be managed. </a:t>
            </a:r>
            <a:endParaRPr sz="2000" dirty="0"/>
          </a:p>
        </p:txBody>
      </p:sp>
      <p:pic>
        <p:nvPicPr>
          <p:cNvPr id="99" name="Google Shape;99;p16" title="Decorative"/>
          <p:cNvPicPr preferRelativeResize="0"/>
          <p:nvPr/>
        </p:nvPicPr>
        <p:blipFill>
          <a:blip r:embed="rId3">
            <a:alphaModFix/>
          </a:blip>
          <a:stretch>
            <a:fillRect/>
          </a:stretch>
        </p:blipFill>
        <p:spPr>
          <a:xfrm>
            <a:off x="482550" y="912075"/>
            <a:ext cx="3837026" cy="3837026"/>
          </a:xfrm>
          <a:prstGeom prst="rect">
            <a:avLst/>
          </a:prstGeom>
          <a:noFill/>
          <a:ln>
            <a:noFill/>
          </a:ln>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03"/>
        <p:cNvGrpSpPr/>
        <p:nvPr/>
      </p:nvGrpSpPr>
      <p:grpSpPr>
        <a:xfrm>
          <a:off x="0" y="0"/>
          <a:ext cx="0" cy="0"/>
          <a:chOff x="0" y="0"/>
          <a:chExt cx="0" cy="0"/>
        </a:xfrm>
      </p:grpSpPr>
      <p:sp>
        <p:nvSpPr>
          <p:cNvPr id="3" name="Title 2">
            <a:extLst>
              <a:ext uri="{FF2B5EF4-FFF2-40B4-BE49-F238E27FC236}">
                <a16:creationId xmlns:a16="http://schemas.microsoft.com/office/drawing/2014/main" id="{AC8933B7-2E79-40A3-B858-5921265AF6C5}"/>
              </a:ext>
            </a:extLst>
          </p:cNvPr>
          <p:cNvSpPr>
            <a:spLocks noGrp="1"/>
          </p:cNvSpPr>
          <p:nvPr>
            <p:ph type="title"/>
          </p:nvPr>
        </p:nvSpPr>
        <p:spPr>
          <a:xfrm>
            <a:off x="311700" y="152399"/>
            <a:ext cx="8520600" cy="607800"/>
          </a:xfrm>
        </p:spPr>
        <p:txBody>
          <a:bodyPr>
            <a:normAutofit fontScale="90000"/>
          </a:bodyPr>
          <a:lstStyle/>
          <a:p>
            <a:r>
              <a:rPr kumimoji="0" lang="en" sz="2800" b="1" i="0" u="none" strike="noStrike" kern="0" cap="none" spc="0" normalizeH="0" baseline="0" noProof="0" dirty="0">
                <a:ln>
                  <a:noFill/>
                </a:ln>
                <a:solidFill>
                  <a:srgbClr val="2A3990"/>
                </a:solidFill>
                <a:effectLst/>
                <a:uLnTx/>
                <a:uFillTx/>
                <a:latin typeface="Arial"/>
                <a:ea typeface="Arial"/>
                <a:cs typeface="Arial"/>
                <a:sym typeface="Arial"/>
              </a:rPr>
              <a:t>7.3. Procurement Role in Supply Chain Management</a:t>
            </a:r>
            <a:endParaRPr lang="en-US" dirty="0"/>
          </a:p>
        </p:txBody>
      </p:sp>
      <p:sp>
        <p:nvSpPr>
          <p:cNvPr id="105" name="Google Shape;105;p17"/>
          <p:cNvSpPr txBox="1">
            <a:spLocks noGrp="1"/>
          </p:cNvSpPr>
          <p:nvPr>
            <p:ph type="body" idx="1"/>
          </p:nvPr>
        </p:nvSpPr>
        <p:spPr>
          <a:xfrm>
            <a:off x="4280881" y="1004947"/>
            <a:ext cx="4551419" cy="3558048"/>
          </a:xfrm>
          <a:prstGeom prst="rect">
            <a:avLst/>
          </a:prstGeom>
        </p:spPr>
        <p:txBody>
          <a:bodyPr spcFirstLastPara="1" wrap="square" lIns="91425" tIns="91425" rIns="91425" bIns="91425" anchor="t" anchorCtr="0">
            <a:normAutofit/>
          </a:bodyPr>
          <a:lstStyle/>
          <a:p>
            <a:pPr marL="0" lvl="0" indent="0" algn="l" rtl="0">
              <a:lnSpc>
                <a:spcPct val="105000"/>
              </a:lnSpc>
              <a:spcBef>
                <a:spcPts val="0"/>
              </a:spcBef>
              <a:spcAft>
                <a:spcPts val="0"/>
              </a:spcAft>
              <a:buSzPts val="605"/>
              <a:buNone/>
            </a:pPr>
            <a:r>
              <a:rPr lang="en" sz="2800" dirty="0">
                <a:solidFill>
                  <a:srgbClr val="373D3F"/>
                </a:solidFill>
                <a:highlight>
                  <a:srgbClr val="FFFFFF"/>
                </a:highlight>
                <a:latin typeface="Arial"/>
                <a:ea typeface="Arial"/>
                <a:cs typeface="Arial"/>
                <a:sym typeface="Arial"/>
              </a:rPr>
              <a:t>“When done well, supply chain management “results in lower costs and a faster production cycle” (Kenton 2019). </a:t>
            </a:r>
            <a:endParaRPr sz="2800" dirty="0">
              <a:latin typeface="Arial"/>
              <a:ea typeface="Arial"/>
              <a:cs typeface="Arial"/>
              <a:sym typeface="Arial"/>
            </a:endParaRPr>
          </a:p>
          <a:p>
            <a:pPr marL="0" lvl="0" indent="0" algn="l" rtl="0">
              <a:lnSpc>
                <a:spcPct val="105000"/>
              </a:lnSpc>
              <a:spcBef>
                <a:spcPts val="1200"/>
              </a:spcBef>
              <a:spcAft>
                <a:spcPts val="1200"/>
              </a:spcAft>
              <a:buSzPts val="605"/>
              <a:buNone/>
            </a:pPr>
            <a:endParaRPr sz="1100" dirty="0">
              <a:latin typeface="Arial"/>
              <a:ea typeface="Arial"/>
              <a:cs typeface="Arial"/>
              <a:sym typeface="Arial"/>
            </a:endParaRPr>
          </a:p>
        </p:txBody>
      </p:sp>
      <p:pic>
        <p:nvPicPr>
          <p:cNvPr id="106" name="Google Shape;106;p17" title="Decorative "/>
          <p:cNvPicPr preferRelativeResize="0"/>
          <p:nvPr/>
        </p:nvPicPr>
        <p:blipFill>
          <a:blip r:embed="rId3">
            <a:alphaModFix/>
          </a:blip>
          <a:stretch>
            <a:fillRect/>
          </a:stretch>
        </p:blipFill>
        <p:spPr>
          <a:xfrm>
            <a:off x="311700" y="1004947"/>
            <a:ext cx="3820901" cy="3820901"/>
          </a:xfrm>
          <a:prstGeom prst="rect">
            <a:avLst/>
          </a:prstGeom>
          <a:noFill/>
          <a:ln>
            <a:noFill/>
          </a:ln>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0"/>
        <p:cNvGrpSpPr/>
        <p:nvPr/>
      </p:nvGrpSpPr>
      <p:grpSpPr>
        <a:xfrm>
          <a:off x="0" y="0"/>
          <a:ext cx="0" cy="0"/>
          <a:chOff x="0" y="0"/>
          <a:chExt cx="0" cy="0"/>
        </a:xfrm>
      </p:grpSpPr>
      <p:sp>
        <p:nvSpPr>
          <p:cNvPr id="2" name="Title 1">
            <a:extLst>
              <a:ext uri="{FF2B5EF4-FFF2-40B4-BE49-F238E27FC236}">
                <a16:creationId xmlns:a16="http://schemas.microsoft.com/office/drawing/2014/main" id="{D0943154-DD83-497C-98CD-1B3FE290BA7C}"/>
              </a:ext>
            </a:extLst>
          </p:cNvPr>
          <p:cNvSpPr>
            <a:spLocks noGrp="1"/>
          </p:cNvSpPr>
          <p:nvPr>
            <p:ph type="title"/>
          </p:nvPr>
        </p:nvSpPr>
        <p:spPr/>
        <p:txBody>
          <a:bodyPr>
            <a:normAutofit fontScale="90000"/>
          </a:bodyPr>
          <a:lstStyle/>
          <a:p>
            <a:r>
              <a:rPr lang="en" sz="2800" b="1" dirty="0">
                <a:latin typeface="Arial"/>
                <a:ea typeface="Arial"/>
                <a:cs typeface="Arial"/>
                <a:sym typeface="Arial"/>
              </a:rPr>
              <a:t>7.4. Make-or-Buy Analysis</a:t>
            </a:r>
            <a:endParaRPr lang="en-US" dirty="0"/>
          </a:p>
        </p:txBody>
      </p:sp>
      <p:sp>
        <p:nvSpPr>
          <p:cNvPr id="112" name="Google Shape;112;p18"/>
          <p:cNvSpPr txBox="1">
            <a:spLocks noGrp="1"/>
          </p:cNvSpPr>
          <p:nvPr>
            <p:ph type="body" idx="1"/>
          </p:nvPr>
        </p:nvSpPr>
        <p:spPr>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400" dirty="0">
                <a:solidFill>
                  <a:srgbClr val="373D3F"/>
                </a:solidFill>
                <a:highlight>
                  <a:srgbClr val="FFFFFF"/>
                </a:highlight>
                <a:latin typeface="Arial"/>
                <a:ea typeface="Arial"/>
                <a:cs typeface="Arial"/>
                <a:sym typeface="Arial"/>
              </a:rPr>
              <a:t>This means figuring out whether or not you should be contracting the work or doing it yourself. It could also mean deciding whether to build a solution to your problem or buy one that is already available. </a:t>
            </a:r>
            <a:endParaRPr sz="2400" dirty="0">
              <a:latin typeface="Arial"/>
              <a:ea typeface="Arial"/>
              <a:cs typeface="Arial"/>
              <a:sym typeface="Arial"/>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6"/>
        <p:cNvGrpSpPr/>
        <p:nvPr/>
      </p:nvGrpSpPr>
      <p:grpSpPr>
        <a:xfrm>
          <a:off x="0" y="0"/>
          <a:ext cx="0" cy="0"/>
          <a:chOff x="0" y="0"/>
          <a:chExt cx="0" cy="0"/>
        </a:xfrm>
      </p:grpSpPr>
      <p:sp>
        <p:nvSpPr>
          <p:cNvPr id="3" name="Title 2">
            <a:extLst>
              <a:ext uri="{FF2B5EF4-FFF2-40B4-BE49-F238E27FC236}">
                <a16:creationId xmlns:a16="http://schemas.microsoft.com/office/drawing/2014/main" id="{3D981C1C-20CD-4CA6-A5DE-602E341CF35D}"/>
              </a:ext>
            </a:extLst>
          </p:cNvPr>
          <p:cNvSpPr>
            <a:spLocks noGrp="1"/>
          </p:cNvSpPr>
          <p:nvPr>
            <p:ph type="title"/>
          </p:nvPr>
        </p:nvSpPr>
        <p:spPr/>
        <p:txBody>
          <a:bodyPr>
            <a:normAutofit fontScale="90000"/>
          </a:bodyPr>
          <a:lstStyle/>
          <a:p>
            <a:r>
              <a:rPr lang="en" sz="3200" b="1" dirty="0">
                <a:latin typeface="Arial"/>
                <a:ea typeface="Arial"/>
                <a:cs typeface="Arial"/>
                <a:sym typeface="Arial"/>
              </a:rPr>
              <a:t>7.5. Procurement Process</a:t>
            </a:r>
            <a:endParaRPr lang="en-US" dirty="0"/>
          </a:p>
        </p:txBody>
      </p:sp>
      <p:sp>
        <p:nvSpPr>
          <p:cNvPr id="118" name="Google Shape;118;p19"/>
          <p:cNvSpPr txBox="1">
            <a:spLocks noGrp="1"/>
          </p:cNvSpPr>
          <p:nvPr>
            <p:ph type="body" idx="1"/>
          </p:nvPr>
        </p:nvSpPr>
        <p:spPr>
          <a:xfrm>
            <a:off x="311700" y="1229875"/>
            <a:ext cx="8520600" cy="3339000"/>
          </a:xfrm>
          <a:prstGeom prst="rect">
            <a:avLst/>
          </a:prstGeom>
        </p:spPr>
        <p:txBody>
          <a:bodyPr spcFirstLastPara="1" wrap="square" lIns="91425" tIns="91425" rIns="91425" bIns="91425" anchor="t" anchorCtr="0">
            <a:normAutofit/>
          </a:bodyPr>
          <a:lstStyle/>
          <a:p>
            <a:pPr marL="0" lvl="0" indent="0" algn="l" rtl="0">
              <a:lnSpc>
                <a:spcPct val="150000"/>
              </a:lnSpc>
              <a:spcBef>
                <a:spcPts val="2000"/>
              </a:spcBef>
              <a:spcAft>
                <a:spcPts val="0"/>
              </a:spcAft>
              <a:buNone/>
            </a:pPr>
            <a:r>
              <a:rPr lang="en" sz="2400" dirty="0">
                <a:solidFill>
                  <a:srgbClr val="373D3F"/>
                </a:solidFill>
                <a:latin typeface="Arial"/>
                <a:ea typeface="Arial"/>
                <a:cs typeface="Arial"/>
                <a:sym typeface="Arial"/>
              </a:rPr>
              <a:t>The project procurement cycle reflects the procurement activities from the decision to purchase the material or service through to the payment of bills and closing of procurement contracts.</a:t>
            </a:r>
            <a:endParaRPr sz="2400" dirty="0">
              <a:solidFill>
                <a:srgbClr val="373D3F"/>
              </a:solidFill>
              <a:latin typeface="Arial"/>
              <a:ea typeface="Arial"/>
              <a:cs typeface="Arial"/>
              <a:sym typeface="Arial"/>
            </a:endParaRPr>
          </a:p>
          <a:p>
            <a:pPr marL="0" lvl="0" indent="0" algn="l" rtl="0">
              <a:spcBef>
                <a:spcPts val="0"/>
              </a:spcBef>
              <a:spcAft>
                <a:spcPts val="0"/>
              </a:spcAft>
              <a:buNone/>
            </a:pPr>
            <a:endParaRPr sz="1200" dirty="0">
              <a:solidFill>
                <a:srgbClr val="000000"/>
              </a:solidFill>
              <a:latin typeface="Arial"/>
              <a:ea typeface="Arial"/>
              <a:cs typeface="Arial"/>
              <a:sym typeface="Arial"/>
            </a:endParaRPr>
          </a:p>
          <a:p>
            <a:pPr marL="0" lvl="0" indent="0" algn="l" rtl="0">
              <a:spcBef>
                <a:spcPts val="0"/>
              </a:spcBef>
              <a:spcAft>
                <a:spcPts val="1200"/>
              </a:spcAft>
              <a:buNone/>
            </a:pPr>
            <a:endParaRPr sz="20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22"/>
        <p:cNvGrpSpPr/>
        <p:nvPr/>
      </p:nvGrpSpPr>
      <p:grpSpPr>
        <a:xfrm>
          <a:off x="0" y="0"/>
          <a:ext cx="0" cy="0"/>
          <a:chOff x="0" y="0"/>
          <a:chExt cx="0" cy="0"/>
        </a:xfrm>
      </p:grpSpPr>
      <p:sp>
        <p:nvSpPr>
          <p:cNvPr id="123" name="Google Shape;123;p20"/>
          <p:cNvSpPr txBox="1">
            <a:spLocks noGrp="1"/>
          </p:cNvSpPr>
          <p:nvPr>
            <p:ph type="title"/>
          </p:nvPr>
        </p:nvSpPr>
        <p:spPr>
          <a:xfrm>
            <a:off x="311700" y="186873"/>
            <a:ext cx="8520600" cy="607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SzPts val="990"/>
              <a:buNone/>
            </a:pPr>
            <a:r>
              <a:rPr lang="en" b="1" dirty="0">
                <a:latin typeface="Arial"/>
                <a:ea typeface="Arial"/>
                <a:cs typeface="Arial"/>
                <a:sym typeface="Arial"/>
              </a:rPr>
              <a:t>Procurement Process</a:t>
            </a:r>
            <a:endParaRPr b="1" dirty="0">
              <a:latin typeface="Arial"/>
              <a:ea typeface="Arial"/>
              <a:cs typeface="Arial"/>
              <a:sym typeface="Arial"/>
            </a:endParaRPr>
          </a:p>
        </p:txBody>
      </p:sp>
      <p:sp>
        <p:nvSpPr>
          <p:cNvPr id="124" name="Google Shape;124;p20"/>
          <p:cNvSpPr txBox="1">
            <a:spLocks noGrp="1"/>
          </p:cNvSpPr>
          <p:nvPr>
            <p:ph type="body" idx="1"/>
          </p:nvPr>
        </p:nvSpPr>
        <p:spPr>
          <a:xfrm>
            <a:off x="311700" y="794673"/>
            <a:ext cx="8520600" cy="3946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1500" dirty="0">
                <a:solidFill>
                  <a:srgbClr val="373D3F"/>
                </a:solidFill>
                <a:latin typeface="Arial"/>
                <a:ea typeface="Arial"/>
                <a:cs typeface="Arial"/>
                <a:sym typeface="Arial"/>
              </a:rPr>
              <a:t>After the decision has been made to purchase goods or outsource services, the procurement team develops a plan that includes the following:</a:t>
            </a:r>
            <a:endParaRPr sz="1500" dirty="0">
              <a:solidFill>
                <a:srgbClr val="373D3F"/>
              </a:solidFill>
              <a:latin typeface="Arial"/>
              <a:ea typeface="Arial"/>
              <a:cs typeface="Arial"/>
              <a:sym typeface="Arial"/>
            </a:endParaRPr>
          </a:p>
          <a:p>
            <a:pPr marL="457200" lvl="0" indent="-323850" algn="l" rtl="0">
              <a:lnSpc>
                <a:spcPct val="150000"/>
              </a:lnSpc>
              <a:spcBef>
                <a:spcPts val="1900"/>
              </a:spcBef>
              <a:spcAft>
                <a:spcPts val="0"/>
              </a:spcAft>
              <a:buClr>
                <a:srgbClr val="373D3F"/>
              </a:buClr>
              <a:buSzPts val="1500"/>
              <a:buFont typeface="Arial"/>
              <a:buChar char="●"/>
            </a:pPr>
            <a:r>
              <a:rPr lang="en" sz="1500" dirty="0">
                <a:solidFill>
                  <a:srgbClr val="373D3F"/>
                </a:solidFill>
                <a:latin typeface="Arial"/>
                <a:ea typeface="Arial"/>
                <a:cs typeface="Arial"/>
                <a:sym typeface="Arial"/>
              </a:rPr>
              <a:t>Selecting the appropriate relationships and contract approaches for each type of purchased goods or outsourced service</a:t>
            </a:r>
            <a:endParaRPr sz="1500" dirty="0">
              <a:solidFill>
                <a:srgbClr val="373D3F"/>
              </a:solidFill>
              <a:latin typeface="Arial"/>
              <a:ea typeface="Arial"/>
              <a:cs typeface="Arial"/>
              <a:sym typeface="Arial"/>
            </a:endParaRPr>
          </a:p>
          <a:p>
            <a:pPr marL="457200" lvl="0" indent="-323850" algn="l" rtl="0">
              <a:lnSpc>
                <a:spcPct val="150000"/>
              </a:lnSpc>
              <a:spcBef>
                <a:spcPts val="0"/>
              </a:spcBef>
              <a:spcAft>
                <a:spcPts val="0"/>
              </a:spcAft>
              <a:buClr>
                <a:srgbClr val="373D3F"/>
              </a:buClr>
              <a:buSzPts val="1500"/>
              <a:buFont typeface="Arial"/>
              <a:buChar char="●"/>
            </a:pPr>
            <a:r>
              <a:rPr lang="en" sz="1500" dirty="0">
                <a:solidFill>
                  <a:srgbClr val="373D3F"/>
                </a:solidFill>
                <a:latin typeface="Arial"/>
                <a:ea typeface="Arial"/>
                <a:cs typeface="Arial"/>
                <a:sym typeface="Arial"/>
              </a:rPr>
              <a:t>Preparing requests for quotes (RFQs) and requests for proposals (RFPs) and evaluating partnership opportunities</a:t>
            </a:r>
            <a:endParaRPr sz="1500" dirty="0">
              <a:solidFill>
                <a:srgbClr val="373D3F"/>
              </a:solidFill>
              <a:latin typeface="Arial"/>
              <a:ea typeface="Arial"/>
              <a:cs typeface="Arial"/>
              <a:sym typeface="Arial"/>
            </a:endParaRPr>
          </a:p>
          <a:p>
            <a:pPr marL="457200" lvl="0" indent="-323850" algn="l" rtl="0">
              <a:lnSpc>
                <a:spcPct val="150000"/>
              </a:lnSpc>
              <a:spcBef>
                <a:spcPts val="0"/>
              </a:spcBef>
              <a:spcAft>
                <a:spcPts val="0"/>
              </a:spcAft>
              <a:buClr>
                <a:srgbClr val="373D3F"/>
              </a:buClr>
              <a:buSzPts val="1500"/>
              <a:buFont typeface="Arial"/>
              <a:buChar char="●"/>
            </a:pPr>
            <a:r>
              <a:rPr lang="en" sz="1500" dirty="0">
                <a:solidFill>
                  <a:srgbClr val="373D3F"/>
                </a:solidFill>
                <a:latin typeface="Arial"/>
                <a:ea typeface="Arial"/>
                <a:cs typeface="Arial"/>
                <a:sym typeface="Arial"/>
              </a:rPr>
              <a:t>Evaluating RFQs, RFPs, and partnerships</a:t>
            </a:r>
            <a:endParaRPr sz="1500" dirty="0">
              <a:solidFill>
                <a:srgbClr val="373D3F"/>
              </a:solidFill>
              <a:latin typeface="Arial"/>
              <a:ea typeface="Arial"/>
              <a:cs typeface="Arial"/>
              <a:sym typeface="Arial"/>
            </a:endParaRPr>
          </a:p>
          <a:p>
            <a:pPr marL="457200" lvl="0" indent="-323850" algn="l" rtl="0">
              <a:lnSpc>
                <a:spcPct val="150000"/>
              </a:lnSpc>
              <a:spcBef>
                <a:spcPts val="0"/>
              </a:spcBef>
              <a:spcAft>
                <a:spcPts val="0"/>
              </a:spcAft>
              <a:buClr>
                <a:srgbClr val="373D3F"/>
              </a:buClr>
              <a:buSzPts val="1500"/>
              <a:buFont typeface="Arial"/>
              <a:buChar char="●"/>
            </a:pPr>
            <a:r>
              <a:rPr lang="en" sz="1500" dirty="0">
                <a:solidFill>
                  <a:srgbClr val="373D3F"/>
                </a:solidFill>
                <a:latin typeface="Arial"/>
                <a:ea typeface="Arial"/>
                <a:cs typeface="Arial"/>
                <a:sym typeface="Arial"/>
              </a:rPr>
              <a:t>Awarding and signing contracts</a:t>
            </a:r>
            <a:endParaRPr sz="1500" dirty="0">
              <a:solidFill>
                <a:srgbClr val="373D3F"/>
              </a:solidFill>
              <a:latin typeface="Arial"/>
              <a:ea typeface="Arial"/>
              <a:cs typeface="Arial"/>
              <a:sym typeface="Arial"/>
            </a:endParaRPr>
          </a:p>
          <a:p>
            <a:pPr marL="457200" lvl="0" indent="-323850" algn="l" rtl="0">
              <a:lnSpc>
                <a:spcPct val="150000"/>
              </a:lnSpc>
              <a:spcBef>
                <a:spcPts val="0"/>
              </a:spcBef>
              <a:spcAft>
                <a:spcPts val="0"/>
              </a:spcAft>
              <a:buClr>
                <a:srgbClr val="373D3F"/>
              </a:buClr>
              <a:buSzPts val="1500"/>
              <a:buFont typeface="Arial"/>
              <a:buChar char="●"/>
            </a:pPr>
            <a:r>
              <a:rPr lang="en" sz="1500" dirty="0">
                <a:solidFill>
                  <a:srgbClr val="373D3F"/>
                </a:solidFill>
                <a:latin typeface="Arial"/>
                <a:ea typeface="Arial"/>
                <a:cs typeface="Arial"/>
                <a:sym typeface="Arial"/>
              </a:rPr>
              <a:t>Managing quality and timely performance</a:t>
            </a:r>
            <a:endParaRPr sz="1500" dirty="0">
              <a:solidFill>
                <a:srgbClr val="373D3F"/>
              </a:solidFill>
              <a:latin typeface="Arial"/>
              <a:ea typeface="Arial"/>
              <a:cs typeface="Arial"/>
              <a:sym typeface="Arial"/>
            </a:endParaRPr>
          </a:p>
          <a:p>
            <a:pPr marL="457200" lvl="0" indent="-323850" algn="l" rtl="0">
              <a:lnSpc>
                <a:spcPct val="150000"/>
              </a:lnSpc>
              <a:spcBef>
                <a:spcPts val="0"/>
              </a:spcBef>
              <a:spcAft>
                <a:spcPts val="0"/>
              </a:spcAft>
              <a:buClr>
                <a:srgbClr val="373D3F"/>
              </a:buClr>
              <a:buSzPts val="1500"/>
              <a:buFont typeface="Arial"/>
              <a:buChar char="●"/>
            </a:pPr>
            <a:r>
              <a:rPr lang="en" sz="1500" dirty="0">
                <a:solidFill>
                  <a:srgbClr val="373D3F"/>
                </a:solidFill>
                <a:latin typeface="Arial"/>
                <a:ea typeface="Arial"/>
                <a:cs typeface="Arial"/>
                <a:sym typeface="Arial"/>
              </a:rPr>
              <a:t>Managing contract changes</a:t>
            </a:r>
            <a:endParaRPr sz="1500" dirty="0">
              <a:solidFill>
                <a:srgbClr val="373D3F"/>
              </a:solidFill>
              <a:latin typeface="Arial"/>
              <a:ea typeface="Arial"/>
              <a:cs typeface="Arial"/>
              <a:sym typeface="Arial"/>
            </a:endParaRPr>
          </a:p>
          <a:p>
            <a:pPr marL="457200" lvl="0" indent="-323850" algn="l" rtl="0">
              <a:lnSpc>
                <a:spcPct val="150000"/>
              </a:lnSpc>
              <a:spcBef>
                <a:spcPts val="0"/>
              </a:spcBef>
              <a:spcAft>
                <a:spcPts val="0"/>
              </a:spcAft>
              <a:buClr>
                <a:srgbClr val="373D3F"/>
              </a:buClr>
              <a:buSzPts val="1500"/>
              <a:buFont typeface="Arial"/>
              <a:buChar char="●"/>
            </a:pPr>
            <a:r>
              <a:rPr lang="en" sz="1500" dirty="0">
                <a:solidFill>
                  <a:srgbClr val="373D3F"/>
                </a:solidFill>
                <a:latin typeface="Arial"/>
                <a:ea typeface="Arial"/>
                <a:cs typeface="Arial"/>
                <a:sym typeface="Arial"/>
              </a:rPr>
              <a:t>Closing contracts</a:t>
            </a:r>
            <a:endParaRPr sz="1500" dirty="0">
              <a:solidFill>
                <a:srgbClr val="373D3F"/>
              </a:solidFill>
              <a:latin typeface="Arial"/>
              <a:ea typeface="Arial"/>
              <a:cs typeface="Arial"/>
              <a:sym typeface="Arial"/>
            </a:endParaRPr>
          </a:p>
          <a:p>
            <a:pPr marL="457200" lvl="0" indent="0" algn="l" rtl="0">
              <a:lnSpc>
                <a:spcPct val="150000"/>
              </a:lnSpc>
              <a:spcBef>
                <a:spcPts val="1900"/>
              </a:spcBef>
              <a:spcAft>
                <a:spcPts val="0"/>
              </a:spcAft>
              <a:buNone/>
            </a:pPr>
            <a:endParaRPr sz="1500" dirty="0">
              <a:solidFill>
                <a:srgbClr val="373D3F"/>
              </a:solidFill>
              <a:latin typeface="Arial"/>
              <a:ea typeface="Arial"/>
              <a:cs typeface="Arial"/>
              <a:sym typeface="Arial"/>
            </a:endParaRPr>
          </a:p>
          <a:p>
            <a:pPr marL="0" lvl="0" indent="0" algn="l" rtl="0">
              <a:spcBef>
                <a:spcPts val="1900"/>
              </a:spcBef>
              <a:spcAft>
                <a:spcPts val="1200"/>
              </a:spcAft>
              <a:buNone/>
            </a:pPr>
            <a:endParaRP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2" name="Title 1">
            <a:extLst>
              <a:ext uri="{FF2B5EF4-FFF2-40B4-BE49-F238E27FC236}">
                <a16:creationId xmlns:a16="http://schemas.microsoft.com/office/drawing/2014/main" id="{D727DD40-1693-4D4B-B693-56D5910C523D}"/>
              </a:ext>
            </a:extLst>
          </p:cNvPr>
          <p:cNvSpPr>
            <a:spLocks noGrp="1"/>
          </p:cNvSpPr>
          <p:nvPr>
            <p:ph type="title"/>
          </p:nvPr>
        </p:nvSpPr>
        <p:spPr/>
        <p:txBody>
          <a:bodyPr>
            <a:normAutofit fontScale="90000"/>
          </a:bodyPr>
          <a:lstStyle/>
          <a:p>
            <a:r>
              <a:rPr lang="en" sz="2800" b="1" dirty="0">
                <a:latin typeface="Arial"/>
                <a:ea typeface="Arial"/>
                <a:cs typeface="Arial"/>
                <a:sym typeface="Arial"/>
              </a:rPr>
              <a:t>Selecting the Contract Approach</a:t>
            </a:r>
            <a:endParaRPr lang="en-US" dirty="0"/>
          </a:p>
        </p:txBody>
      </p:sp>
      <p:sp>
        <p:nvSpPr>
          <p:cNvPr id="130" name="Google Shape;130;p21"/>
          <p:cNvSpPr txBox="1">
            <a:spLocks noGrp="1"/>
          </p:cNvSpPr>
          <p:nvPr>
            <p:ph type="body" idx="1"/>
          </p:nvPr>
        </p:nvSpPr>
        <p:spPr>
          <a:xfrm>
            <a:off x="311700" y="1122299"/>
            <a:ext cx="8520600" cy="3339000"/>
          </a:xfrm>
          <a:prstGeom prst="rect">
            <a:avLst/>
          </a:prstGeom>
        </p:spPr>
        <p:txBody>
          <a:bodyPr spcFirstLastPara="1" wrap="square" lIns="91425" tIns="91425" rIns="91425" bIns="91425" anchor="t" anchorCtr="0">
            <a:normAutofit/>
          </a:bodyPr>
          <a:lstStyle/>
          <a:p>
            <a:pPr marL="0" lvl="0" indent="0" algn="l" rtl="0">
              <a:spcBef>
                <a:spcPts val="0"/>
              </a:spcBef>
              <a:spcAft>
                <a:spcPts val="1200"/>
              </a:spcAft>
              <a:buNone/>
            </a:pPr>
            <a:r>
              <a:rPr lang="en" sz="2800" dirty="0">
                <a:solidFill>
                  <a:srgbClr val="373D3F"/>
                </a:solidFill>
                <a:highlight>
                  <a:srgbClr val="FFFFFF"/>
                </a:highlight>
                <a:latin typeface="Arial"/>
                <a:ea typeface="Arial"/>
                <a:cs typeface="Arial"/>
                <a:sym typeface="Arial"/>
              </a:rPr>
              <a:t>A key factor in selecting the contract approach is determining which party will take the most risk. The team determines the level of risk that will be managed by the project and what risks will be transferred to the contractor. </a:t>
            </a:r>
            <a:endParaRPr sz="2800" dirty="0">
              <a:latin typeface="Arial"/>
              <a:ea typeface="Arial"/>
              <a:cs typeface="Arial"/>
              <a:sym typeface="Arial"/>
            </a:endParaRPr>
          </a:p>
        </p:txBody>
      </p:sp>
    </p:spTree>
  </p:cSld>
  <p:clrMapOvr>
    <a:masterClrMapping/>
  </p:clrMapOvr>
</p:sld>
</file>

<file path=ppt/theme/theme1.xml><?xml version="1.0" encoding="utf-8"?>
<a:theme xmlns:a="http://schemas.openxmlformats.org/drawingml/2006/main" name="Geometric">
  <a:themeElements>
    <a:clrScheme name="Geometric">
      <a:dk1>
        <a:srgbClr val="2A3990"/>
      </a:dk1>
      <a:lt1>
        <a:srgbClr val="FFFFFF"/>
      </a:lt1>
      <a:dk2>
        <a:srgbClr val="434343"/>
      </a:dk2>
      <a:lt2>
        <a:srgbClr val="999999"/>
      </a:lt2>
      <a:accent1>
        <a:srgbClr val="212D74"/>
      </a:accent1>
      <a:accent2>
        <a:srgbClr val="3949AB"/>
      </a:accent2>
      <a:accent3>
        <a:srgbClr val="9C254D"/>
      </a:accent3>
      <a:accent4>
        <a:srgbClr val="D23369"/>
      </a:accent4>
      <a:accent5>
        <a:srgbClr val="F06292"/>
      </a:accent5>
      <a:accent6>
        <a:srgbClr val="7890CD"/>
      </a:accent6>
      <a:hlink>
        <a:srgbClr val="F06292"/>
      </a:hlink>
      <a:folHlink>
        <a:srgbClr val="F0629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TotalTime>
  <Words>1360</Words>
  <Application>Microsoft Office PowerPoint</Application>
  <PresentationFormat>On-screen Show (16:9)</PresentationFormat>
  <Paragraphs>79</Paragraphs>
  <Slides>14</Slides>
  <Notes>14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Lora</vt:lpstr>
      <vt:lpstr>Montserrat</vt:lpstr>
      <vt:lpstr>Roboto</vt:lpstr>
      <vt:lpstr>Geometric</vt:lpstr>
      <vt:lpstr>Essentials of Project Management </vt:lpstr>
      <vt:lpstr>7.1. Learning Objectives  </vt:lpstr>
      <vt:lpstr>7.2. Procurement Management</vt:lpstr>
      <vt:lpstr>Procurement Management </vt:lpstr>
      <vt:lpstr>7.3. Procurement Role in Supply Chain Management</vt:lpstr>
      <vt:lpstr>7.4. Make-or-Buy Analysis</vt:lpstr>
      <vt:lpstr>7.5. Procurement Process</vt:lpstr>
      <vt:lpstr>Procurement Process</vt:lpstr>
      <vt:lpstr>Selecting the Contract Approach</vt:lpstr>
      <vt:lpstr>7.6. RFP and Contracts</vt:lpstr>
      <vt:lpstr>Contract Types </vt:lpstr>
      <vt:lpstr>Fixed-Price Contracts</vt:lpstr>
      <vt:lpstr>Cost-Reimbursable Contracts</vt:lpstr>
      <vt:lpstr>Key Takeaways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Essentials of Project Management Chapter 7</dc:title>
  <cp:lastModifiedBy>Steeves, Catherine</cp:lastModifiedBy>
  <cp:revision>1</cp:revision>
  <dcterms:modified xsi:type="dcterms:W3CDTF">2023-08-23T12:56:35Z</dcterms:modified>
</cp:coreProperties>
</file>