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02"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9d2f44299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9d2f4429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Once you apply all the tools in this process, you will arrive at an estimate for how much your project will cost. It’s important to keep all of your supporting estimate information. That way, you know the assumptions made when you were coming up with the numbers. Now you are ready to build your budget plan.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9d2f4429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9d2f4429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You start with a wide-angle estimate, in which the details are necessarily fuzzy, and bit by bit zero in on a sharper picture of project costs. </a:t>
            </a:r>
            <a:endParaRPr sz="1800">
              <a:solidFill>
                <a:srgbClr val="434343"/>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9d2f44299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9d2f44299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9d2f44299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9d2f4429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A contingency plan defines alternate paths for the project in case various risks are realized. A contingency plan typically includes a contingency fund, which is an amount of resources set aside to cover unanticipated costs.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9d2f4429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9d2f4429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Note that a contingency fund is not designed to manage major deviations or scope changes.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9d2f44299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9d2f4429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A project manager must regularly compare the amount of money spent with the budgeted amount and report this information to managers and stakeholders. It is necessary to establish an understanding of how this progress will be measured and reported.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9d2f44299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9d2f4429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9d2f4429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9d2f4429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9d2f4429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9d2f4429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373D3F"/>
                </a:solidFill>
                <a:highlight>
                  <a:srgbClr val="FFFFFF"/>
                </a:highlight>
              </a:rPr>
              <a:t>Every activity in your activity list needs to have resources assigned to it. </a:t>
            </a:r>
            <a:endParaRPr sz="1500">
              <a:solidFill>
                <a:srgbClr val="373D3F"/>
              </a:solidFill>
              <a:highlight>
                <a:srgbClr val="FFFFFF"/>
              </a:highlight>
            </a:endParaRPr>
          </a:p>
          <a:p>
            <a:pPr marL="0" lvl="0" indent="0" algn="l" rtl="0">
              <a:spcBef>
                <a:spcPts val="0"/>
              </a:spcBef>
              <a:spcAft>
                <a:spcPts val="0"/>
              </a:spcAft>
              <a:buNone/>
            </a:pPr>
            <a:endParaRPr sz="1500">
              <a:solidFill>
                <a:srgbClr val="373D3F"/>
              </a:solidFill>
              <a:highlight>
                <a:srgbClr val="FFFFFF"/>
              </a:highlight>
            </a:endParaRPr>
          </a:p>
          <a:p>
            <a:pPr marL="0" lvl="0" indent="0" algn="l" rtl="0">
              <a:spcBef>
                <a:spcPts val="0"/>
              </a:spcBef>
              <a:spcAft>
                <a:spcPts val="0"/>
              </a:spcAft>
              <a:buNone/>
            </a:pPr>
            <a:r>
              <a:rPr lang="en" sz="1500">
                <a:solidFill>
                  <a:srgbClr val="373D3F"/>
                </a:solidFill>
                <a:highlight>
                  <a:srgbClr val="FFFFFF"/>
                </a:highlight>
              </a:rPr>
              <a:t>Before you can assign resources to your project, you need to know their availability. </a:t>
            </a:r>
            <a:endParaRPr sz="1500">
              <a:solidFill>
                <a:srgbClr val="373D3F"/>
              </a:solidFill>
              <a:highlight>
                <a:srgbClr val="FFFFFF"/>
              </a:highlight>
            </a:endParaRPr>
          </a:p>
          <a:p>
            <a:pPr marL="0" lvl="0" indent="0" algn="l" rtl="0">
              <a:spcBef>
                <a:spcPts val="0"/>
              </a:spcBef>
              <a:spcAft>
                <a:spcPts val="0"/>
              </a:spcAft>
              <a:buNone/>
            </a:pPr>
            <a:endParaRPr sz="1500">
              <a:solidFill>
                <a:srgbClr val="373D3F"/>
              </a:solidFill>
              <a:highlight>
                <a:srgbClr val="FFFFFF"/>
              </a:highlight>
            </a:endParaRPr>
          </a:p>
          <a:p>
            <a:pPr marL="0" lvl="0" indent="0" algn="l" rtl="0">
              <a:spcBef>
                <a:spcPts val="0"/>
              </a:spcBef>
              <a:spcAft>
                <a:spcPts val="0"/>
              </a:spcAft>
              <a:buNone/>
            </a:pPr>
            <a:r>
              <a:rPr lang="en" sz="1500">
                <a:solidFill>
                  <a:srgbClr val="373D3F"/>
                </a:solidFill>
                <a:highlight>
                  <a:srgbClr val="FFFFFF"/>
                </a:highlight>
              </a:rPr>
              <a:t>Resource availability includes information about what resources you can use on your project, when they’re available to you, and the conditions of their availability.</a:t>
            </a:r>
            <a:endParaRPr sz="15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9d2f4429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9d2f4429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Resource management is a key element to activity resource estimating and project human resource management.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9d2f4429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9d2f4429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9d2f4429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9d2f4429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One of the many responsibilities of a project manager is to enhance the ability of each project team member to contribute to the project, while also fostering individual growth and accomplishment. At the same time, each individual must be encouraged to share ideas and work with others toward a common goal.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9d2f4429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9d2f4429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9d2f44299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9d2f4429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For many projects, it’s impossible to know the exact cost of an endeavor until it is completed.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d2f44299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d2f4429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sz="1350">
                <a:solidFill>
                  <a:srgbClr val="373D3F"/>
                </a:solidFill>
                <a:highlight>
                  <a:srgbClr val="FFFFFF"/>
                </a:highlight>
                <a:latin typeface="Lora"/>
                <a:ea typeface="Lora"/>
                <a:cs typeface="Lora"/>
                <a:sym typeface="Lora"/>
              </a:rPr>
              <a:t>An expense that can be traced directly to (or identified with) a specific cost center or cost object such as a department, process, or product” (Business Dictionary n.d.). Examples of direct costs include labor, materials, and equipment. A direct cost changes proportionately as more work is accomplished.</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a:p>
            <a:pPr marL="457200" lvl="0" indent="-314325" algn="l" rtl="0">
              <a:spcBef>
                <a:spcPts val="0"/>
              </a:spcBef>
              <a:spcAft>
                <a:spcPts val="0"/>
              </a:spcAft>
              <a:buClr>
                <a:srgbClr val="373D3F"/>
              </a:buClr>
              <a:buSzPts val="1350"/>
              <a:buFont typeface="Lora"/>
              <a:buAutoNum type="arabicPeriod"/>
            </a:pPr>
            <a:r>
              <a:rPr lang="en" sz="1350">
                <a:solidFill>
                  <a:srgbClr val="373D3F"/>
                </a:solidFill>
                <a:highlight>
                  <a:srgbClr val="FFFFFF"/>
                </a:highlight>
                <a:latin typeface="Lora"/>
                <a:ea typeface="Lora"/>
                <a:cs typeface="Lora"/>
                <a:sym typeface="Lora"/>
              </a:rPr>
              <a:t>Costs that are directly tied to specific resources in the organization that are being used in the project. Examples include the cost of lighting, heating, and cleaning the space where the project team works. Overhead does not vary with project work, so it is often considered a fixed cost.</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a:p>
            <a:pPr marL="457200" lvl="0" indent="-314325" algn="l" rtl="0">
              <a:spcBef>
                <a:spcPts val="0"/>
              </a:spcBef>
              <a:spcAft>
                <a:spcPts val="0"/>
              </a:spcAft>
              <a:buClr>
                <a:srgbClr val="373D3F"/>
              </a:buClr>
              <a:buSzPts val="1350"/>
              <a:buFont typeface="Lora"/>
              <a:buAutoNum type="arabicPeriod"/>
            </a:pPr>
            <a:r>
              <a:rPr lang="en" sz="1350">
                <a:solidFill>
                  <a:srgbClr val="373D3F"/>
                </a:solidFill>
                <a:highlight>
                  <a:srgbClr val="FFFFFF"/>
                </a:highlight>
                <a:latin typeface="Lora"/>
                <a:ea typeface="Lora"/>
                <a:cs typeface="Lora"/>
                <a:sym typeface="Lora"/>
              </a:rPr>
              <a:t>The “indirect costs of running a business,” such as IT support, accounting, and marketing” (Investing Answers n.d., 2018).</a:t>
            </a: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2789112" TargetMode="External"/><Relationship Id="rId4" Type="http://schemas.openxmlformats.org/officeDocument/2006/relationships/hyperlink" Target="https://pixabay.com/users/stevepb-282134/?utm_source=link-attribution&amp;utm_medium=referral&amp;utm_campaign=image&amp;utm_content=278911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3683781" TargetMode="External"/><Relationship Id="rId4" Type="http://schemas.openxmlformats.org/officeDocument/2006/relationships/hyperlink" Target="https://pixabay.com/users/geralt-9301/?utm_source=link-attribution&amp;utm_medium=referral&amp;utm_campaign=image&amp;utm_content=368378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1015125" TargetMode="External"/><Relationship Id="rId4" Type="http://schemas.openxmlformats.org/officeDocument/2006/relationships/hyperlink" Target="https://pixabay.com/users/stevepb-282134/?utm_source=link-attribution&amp;utm_medium=referral&amp;utm_campaign=image&amp;utm_content=101512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1979261" TargetMode="External"/><Relationship Id="rId4" Type="http://schemas.openxmlformats.org/officeDocument/2006/relationships/hyperlink" Target="https://pixabay.com/users/089photoshootings-4258482/?utm_source=link-attribution&amp;utm_medium=referral&amp;utm_campaign=image&amp;utm_content=197926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539659" TargetMode="External"/><Relationship Id="rId4" Type="http://schemas.openxmlformats.org/officeDocument/2006/relationships/hyperlink" Target="https://pixabay.com/users/stevepb-282134/?utm_source=link-attribution&amp;utm_medium=referral&amp;utm_campaign=image&amp;utm_content=53965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000">
                <a:latin typeface="Arial"/>
                <a:ea typeface="Arial"/>
                <a:cs typeface="Arial"/>
                <a:sym typeface="Arial"/>
              </a:rPr>
              <a:t>Essentials of Project Management </a:t>
            </a:r>
            <a:endParaRPr sz="4000">
              <a:latin typeface="Arial"/>
              <a:ea typeface="Arial"/>
              <a:cs typeface="Arial"/>
              <a:sym typeface="Arial"/>
            </a:endParaRPr>
          </a:p>
        </p:txBody>
      </p:sp>
      <p:sp>
        <p:nvSpPr>
          <p:cNvPr id="80" name="Google Shape;80;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3042" dirty="0">
                <a:latin typeface="Arial"/>
                <a:ea typeface="Arial"/>
                <a:cs typeface="Arial"/>
                <a:sym typeface="Arial"/>
              </a:rPr>
              <a:t>Chapter 6 - Project Planning (Resource, Cost, and Budget)</a:t>
            </a:r>
            <a:endParaRPr sz="3042" dirty="0">
              <a:latin typeface="Arial"/>
              <a:ea typeface="Arial"/>
              <a:cs typeface="Arial"/>
              <a:sym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76010"/>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Cost Estimation II</a:t>
            </a:r>
            <a:endParaRPr b="1" dirty="0">
              <a:latin typeface="Arial"/>
              <a:ea typeface="Arial"/>
              <a:cs typeface="Arial"/>
              <a:sym typeface="Arial"/>
            </a:endParaRPr>
          </a:p>
        </p:txBody>
      </p:sp>
      <p:sp>
        <p:nvSpPr>
          <p:cNvPr id="141" name="Google Shape;141;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191B26"/>
                </a:solidFill>
                <a:highlight>
                  <a:srgbClr val="FFFFFF"/>
                </a:highlight>
                <a:latin typeface="Arial"/>
                <a:ea typeface="Arial"/>
                <a:cs typeface="Arial"/>
                <a:sym typeface="Arial"/>
              </a:rPr>
              <a:t>Tools and techniques for estimating cost:</a:t>
            </a:r>
            <a:endParaRPr sz="2000" b="1" dirty="0">
              <a:solidFill>
                <a:schemeClr val="dk1"/>
              </a:solidFill>
              <a:highlight>
                <a:srgbClr val="FFFFFF"/>
              </a:highlight>
              <a:latin typeface="Arial"/>
              <a:ea typeface="Arial"/>
              <a:cs typeface="Arial"/>
              <a:sym typeface="Arial"/>
            </a:endParaRPr>
          </a:p>
          <a:p>
            <a:pPr marL="457200" lvl="0" indent="-355600" algn="l" rtl="0">
              <a:lnSpc>
                <a:spcPct val="150000"/>
              </a:lnSpc>
              <a:spcBef>
                <a:spcPts val="19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Determination of resource cost rates: </a:t>
            </a:r>
            <a:endParaRPr sz="2000"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Vendor bid analysis: </a:t>
            </a:r>
            <a:endParaRPr sz="2000"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Reserve analysis: </a:t>
            </a:r>
            <a:endParaRPr sz="2000"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Cost of quality: </a:t>
            </a:r>
            <a:endParaRPr sz="2000" dirty="0">
              <a:solidFill>
                <a:srgbClr val="000000"/>
              </a:solidFill>
              <a:latin typeface="Arial"/>
              <a:ea typeface="Arial"/>
              <a:cs typeface="Arial"/>
              <a:sym typeface="Arial"/>
            </a:endParaRPr>
          </a:p>
          <a:p>
            <a:pPr marL="0" lvl="0" indent="0" algn="l" rtl="0">
              <a:spcBef>
                <a:spcPts val="1900"/>
              </a:spcBef>
              <a:spcAft>
                <a:spcPts val="1200"/>
              </a:spcAft>
              <a:buNone/>
            </a:pPr>
            <a:endParaRPr sz="1350" dirty="0">
              <a:solidFill>
                <a:srgbClr val="373D3F"/>
              </a:solidFill>
              <a:highlight>
                <a:srgbClr val="FFFFFF"/>
              </a:highlight>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232930" y="141402"/>
            <a:ext cx="8577330" cy="876398"/>
          </a:xfrm>
          <a:prstGeom prst="rect">
            <a:avLst/>
          </a:prstGeom>
        </p:spPr>
        <p:txBody>
          <a:bodyPr spcFirstLastPara="1" wrap="square" lIns="91425" tIns="91425" rIns="91425" bIns="91425" anchor="t" anchorCtr="0">
            <a:noAutofit/>
          </a:bodyPr>
          <a:lstStyle/>
          <a:p>
            <a:pPr marL="0" lvl="0" indent="0" algn="l" rtl="0">
              <a:spcBef>
                <a:spcPts val="1800"/>
              </a:spcBef>
              <a:spcAft>
                <a:spcPts val="0"/>
              </a:spcAft>
              <a:buSzPts val="990"/>
              <a:buNone/>
            </a:pPr>
            <a:r>
              <a:rPr lang="en" sz="2800" b="1" dirty="0">
                <a:latin typeface="Arial"/>
                <a:ea typeface="Arial"/>
                <a:cs typeface="Arial"/>
                <a:sym typeface="Arial"/>
              </a:rPr>
              <a:t>6.4. Understanding Cost</a:t>
            </a:r>
            <a:endParaRPr sz="2700" dirty="0"/>
          </a:p>
        </p:txBody>
      </p:sp>
      <p:sp>
        <p:nvSpPr>
          <p:cNvPr id="147" name="Google Shape;147;p23"/>
          <p:cNvSpPr txBox="1">
            <a:spLocks noGrp="1"/>
          </p:cNvSpPr>
          <p:nvPr>
            <p:ph type="body" idx="1"/>
          </p:nvPr>
        </p:nvSpPr>
        <p:spPr>
          <a:xfrm>
            <a:off x="5344060" y="1186300"/>
            <a:ext cx="3466200" cy="338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000000"/>
                </a:solidFill>
                <a:highlight>
                  <a:srgbClr val="FFFFFF"/>
                </a:highlight>
                <a:latin typeface="Arial"/>
                <a:ea typeface="Arial"/>
                <a:cs typeface="Arial"/>
                <a:sym typeface="Arial"/>
              </a:rPr>
              <a:t>Budgeting is an exercise in refining your focus. </a:t>
            </a:r>
            <a:endParaRPr sz="2400" dirty="0">
              <a:solidFill>
                <a:srgbClr val="000000"/>
              </a:solidFill>
              <a:latin typeface="Arial"/>
              <a:ea typeface="Arial"/>
              <a:cs typeface="Arial"/>
              <a:sym typeface="Arial"/>
            </a:endParaRPr>
          </a:p>
        </p:txBody>
      </p:sp>
      <p:pic>
        <p:nvPicPr>
          <p:cNvPr id="148" name="Google Shape;148;p23" descr="Coins on a spreadsheet." title="Decorative"/>
          <p:cNvPicPr preferRelativeResize="0"/>
          <p:nvPr/>
        </p:nvPicPr>
        <p:blipFill>
          <a:blip r:embed="rId3">
            <a:alphaModFix/>
          </a:blip>
          <a:stretch>
            <a:fillRect/>
          </a:stretch>
        </p:blipFill>
        <p:spPr>
          <a:xfrm>
            <a:off x="232930" y="1230398"/>
            <a:ext cx="5008488" cy="3339002"/>
          </a:xfrm>
          <a:prstGeom prst="rect">
            <a:avLst/>
          </a:prstGeom>
          <a:noFill/>
          <a:ln>
            <a:noFill/>
          </a:ln>
        </p:spPr>
      </p:pic>
      <p:sp>
        <p:nvSpPr>
          <p:cNvPr id="149" name="Google Shape;149;p23"/>
          <p:cNvSpPr txBox="1"/>
          <p:nvPr/>
        </p:nvSpPr>
        <p:spPr>
          <a:xfrm>
            <a:off x="480375" y="4569400"/>
            <a:ext cx="289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Steve Buissinne</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Understanding the Budget</a:t>
            </a:r>
            <a:endParaRPr b="1" dirty="0">
              <a:latin typeface="Arial"/>
              <a:ea typeface="Arial"/>
              <a:cs typeface="Arial"/>
              <a:sym typeface="Arial"/>
            </a:endParaRPr>
          </a:p>
        </p:txBody>
      </p:sp>
      <p:sp>
        <p:nvSpPr>
          <p:cNvPr id="155" name="Google Shape;155;p24"/>
          <p:cNvSpPr txBox="1">
            <a:spLocks noGrp="1"/>
          </p:cNvSpPr>
          <p:nvPr>
            <p:ph type="body" idx="1"/>
          </p:nvPr>
        </p:nvSpPr>
        <p:spPr>
          <a:xfrm>
            <a:off x="311700" y="1207037"/>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a:solidFill>
                  <a:srgbClr val="373D3F"/>
                </a:solidFill>
                <a:highlight>
                  <a:srgbClr val="FFFFFF"/>
                </a:highlight>
                <a:latin typeface="Arial"/>
                <a:ea typeface="Arial"/>
                <a:cs typeface="Arial"/>
                <a:sym typeface="Arial"/>
              </a:rPr>
              <a:t>Successful project managers use the budgeting process as a way to create stakeholder buy-in regarding the use of available resources to achieve the intended outcome. </a:t>
            </a:r>
            <a:endParaRPr sz="2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3" name="Title 2">
            <a:extLst>
              <a:ext uri="{FF2B5EF4-FFF2-40B4-BE49-F238E27FC236}">
                <a16:creationId xmlns:a16="http://schemas.microsoft.com/office/drawing/2014/main" id="{61DA5B2C-3F97-4099-B966-CD10E678EDCC}"/>
              </a:ext>
            </a:extLst>
          </p:cNvPr>
          <p:cNvSpPr>
            <a:spLocks noGrp="1"/>
          </p:cNvSpPr>
          <p:nvPr>
            <p:ph type="title"/>
          </p:nvPr>
        </p:nvSpPr>
        <p:spPr>
          <a:xfrm>
            <a:off x="236396" y="270725"/>
            <a:ext cx="8520600" cy="607800"/>
          </a:xfrm>
        </p:spPr>
        <p:txBody>
          <a:bodyPr>
            <a:normAutofit fontScale="90000"/>
          </a:bodyPr>
          <a:lstStyle/>
          <a:p>
            <a:r>
              <a:rPr lang="en" sz="3200" b="1" dirty="0">
                <a:latin typeface="Arial"/>
                <a:ea typeface="Arial"/>
                <a:cs typeface="Arial"/>
                <a:sym typeface="Arial"/>
              </a:rPr>
              <a:t>6.5. Contingencies</a:t>
            </a:r>
            <a:endParaRPr lang="en-US" dirty="0"/>
          </a:p>
        </p:txBody>
      </p:sp>
      <p:sp>
        <p:nvSpPr>
          <p:cNvPr id="161" name="Google Shape;161;p25"/>
          <p:cNvSpPr txBox="1">
            <a:spLocks noGrp="1"/>
          </p:cNvSpPr>
          <p:nvPr>
            <p:ph type="body" idx="1"/>
          </p:nvPr>
        </p:nvSpPr>
        <p:spPr>
          <a:xfrm>
            <a:off x="4928347" y="1053950"/>
            <a:ext cx="3688800" cy="3514924"/>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In addition to creating the project plan, you need to create a </a:t>
            </a:r>
            <a:r>
              <a:rPr lang="en" sz="2400" b="1" dirty="0">
                <a:solidFill>
                  <a:srgbClr val="000000"/>
                </a:solidFill>
                <a:highlight>
                  <a:srgbClr val="FFFFFF"/>
                </a:highlight>
                <a:latin typeface="Arial"/>
                <a:ea typeface="Arial"/>
                <a:cs typeface="Arial"/>
                <a:sym typeface="Arial"/>
              </a:rPr>
              <a:t>contingency plan</a:t>
            </a:r>
            <a:r>
              <a:rPr lang="en" sz="2400" dirty="0">
                <a:solidFill>
                  <a:srgbClr val="000000"/>
                </a:solidFill>
                <a:highlight>
                  <a:srgbClr val="FFFFFF"/>
                </a:highlight>
                <a:latin typeface="Arial"/>
                <a:ea typeface="Arial"/>
                <a:cs typeface="Arial"/>
                <a:sym typeface="Arial"/>
              </a:rPr>
              <a:t>,</a:t>
            </a:r>
            <a:r>
              <a:rPr lang="en" sz="2400" dirty="0">
                <a:solidFill>
                  <a:srgbClr val="373D3F"/>
                </a:solidFill>
                <a:highlight>
                  <a:srgbClr val="FFFFFF"/>
                </a:highlight>
                <a:latin typeface="Arial"/>
                <a:ea typeface="Arial"/>
                <a:cs typeface="Arial"/>
                <a:sym typeface="Arial"/>
              </a:rPr>
              <a:t> which is a plan for addressing key possible obstacles to project success. </a:t>
            </a:r>
            <a:endParaRPr sz="2400" dirty="0">
              <a:latin typeface="Arial"/>
              <a:ea typeface="Arial"/>
              <a:cs typeface="Arial"/>
              <a:sym typeface="Arial"/>
            </a:endParaRPr>
          </a:p>
        </p:txBody>
      </p:sp>
      <p:pic>
        <p:nvPicPr>
          <p:cNvPr id="162" name="Google Shape;162;p25" descr="Blackboard" title="Decorative"/>
          <p:cNvPicPr preferRelativeResize="0"/>
          <p:nvPr/>
        </p:nvPicPr>
        <p:blipFill>
          <a:blip r:embed="rId3">
            <a:alphaModFix/>
          </a:blip>
          <a:stretch>
            <a:fillRect/>
          </a:stretch>
        </p:blipFill>
        <p:spPr>
          <a:xfrm>
            <a:off x="134922" y="1053950"/>
            <a:ext cx="4547448" cy="3514925"/>
          </a:xfrm>
          <a:prstGeom prst="rect">
            <a:avLst/>
          </a:prstGeom>
          <a:noFill/>
          <a:ln>
            <a:noFill/>
          </a:ln>
        </p:spPr>
      </p:pic>
      <p:sp>
        <p:nvSpPr>
          <p:cNvPr id="163" name="Google Shape;163;p25"/>
          <p:cNvSpPr txBox="1"/>
          <p:nvPr/>
        </p:nvSpPr>
        <p:spPr>
          <a:xfrm>
            <a:off x="421750" y="4568875"/>
            <a:ext cx="3456300" cy="379304"/>
          </a:xfrm>
          <a:prstGeom prst="rect">
            <a:avLst/>
          </a:prstGeom>
          <a:noFill/>
          <a:ln>
            <a:noFill/>
          </a:ln>
        </p:spPr>
        <p:txBody>
          <a:bodyPr spcFirstLastPara="1" wrap="square" lIns="91425" tIns="91425" rIns="91425" bIns="91425" anchor="t" anchorCtr="0">
            <a:spAutoFit/>
          </a:bodyPr>
          <a:lstStyle/>
          <a:p>
            <a:pPr marL="241300" marR="241300" lvl="0" indent="0" algn="ctr" rtl="0">
              <a:lnSpc>
                <a:spcPct val="115000"/>
              </a:lnSpc>
              <a:spcBef>
                <a:spcPts val="0"/>
              </a:spcBef>
              <a:spcAft>
                <a:spcPts val="0"/>
              </a:spcAft>
              <a:buNone/>
            </a:pPr>
            <a:r>
              <a:rPr lang="en" sz="1100" dirty="0">
                <a:solidFill>
                  <a:srgbClr val="191B26"/>
                </a:solidFill>
                <a:highlight>
                  <a:srgbClr val="FFFFFF"/>
                </a:highlight>
              </a:rPr>
              <a:t>Image by </a:t>
            </a:r>
            <a:r>
              <a:rPr lang="en" sz="1100" u="sng" dirty="0">
                <a:solidFill>
                  <a:srgbClr val="191B26"/>
                </a:solidFill>
                <a:highlight>
                  <a:srgbClr val="FFFFFF"/>
                </a:highlight>
                <a:hlinkClick r:id="rId4">
                  <a:extLst>
                    <a:ext uri="{A12FA001-AC4F-418D-AE19-62706E023703}">
                      <ahyp:hlinkClr xmlns:ahyp="http://schemas.microsoft.com/office/drawing/2018/hyperlinkcolor" val="tx"/>
                    </a:ext>
                  </a:extLst>
                </a:hlinkClick>
              </a:rPr>
              <a:t>Gerd Altmann</a:t>
            </a:r>
            <a:r>
              <a:rPr lang="en" sz="1100" dirty="0">
                <a:solidFill>
                  <a:srgbClr val="191B26"/>
                </a:solidFill>
                <a:highlight>
                  <a:srgbClr val="FFFFFF"/>
                </a:highlight>
              </a:rPr>
              <a:t> from </a:t>
            </a:r>
            <a:r>
              <a:rPr lang="en" sz="1100" u="sng" dirty="0">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r>
              <a:rPr lang="en" sz="1100" dirty="0">
                <a:solidFill>
                  <a:srgbClr val="191B26"/>
                </a:solidFill>
                <a:highlight>
                  <a:srgbClr val="FFFFFF"/>
                </a:highlight>
              </a:rPr>
              <a:t> </a:t>
            </a:r>
            <a:endParaRPr sz="1100" dirty="0">
              <a:solidFill>
                <a:srgbClr val="191B26"/>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Contingencies </a:t>
            </a:r>
            <a:endParaRPr b="1" dirty="0">
              <a:latin typeface="Arial"/>
              <a:ea typeface="Arial"/>
              <a:cs typeface="Arial"/>
              <a:sym typeface="Arial"/>
            </a:endParaRPr>
          </a:p>
        </p:txBody>
      </p:sp>
      <p:sp>
        <p:nvSpPr>
          <p:cNvPr id="169" name="Google Shape;169;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1400"/>
              </a:spcBef>
              <a:spcAft>
                <a:spcPts val="0"/>
              </a:spcAft>
              <a:buNone/>
            </a:pPr>
            <a:r>
              <a:rPr lang="en" sz="2350" dirty="0">
                <a:solidFill>
                  <a:srgbClr val="373D3F"/>
                </a:solidFill>
                <a:latin typeface="Arial"/>
                <a:ea typeface="Arial"/>
                <a:cs typeface="Arial"/>
                <a:sym typeface="Arial"/>
              </a:rPr>
              <a:t>Examples of issues that might necessitate the use of a contingency fund:</a:t>
            </a:r>
            <a:endParaRPr sz="2350" dirty="0">
              <a:solidFill>
                <a:srgbClr val="373D3F"/>
              </a:solidFill>
              <a:latin typeface="Arial"/>
              <a:ea typeface="Arial"/>
              <a:cs typeface="Arial"/>
              <a:sym typeface="Arial"/>
            </a:endParaRPr>
          </a:p>
          <a:p>
            <a:pPr marL="457200" lvl="0" indent="-355441" algn="l" rtl="0">
              <a:lnSpc>
                <a:spcPct val="150000"/>
              </a:lnSpc>
              <a:spcBef>
                <a:spcPts val="1900"/>
              </a:spcBef>
              <a:spcAft>
                <a:spcPts val="0"/>
              </a:spcAft>
              <a:buClr>
                <a:srgbClr val="000000"/>
              </a:buClr>
              <a:buSzPct val="100000"/>
              <a:buFont typeface="Arial"/>
              <a:buChar char="●"/>
            </a:pPr>
            <a:r>
              <a:rPr lang="en" sz="2350" dirty="0">
                <a:solidFill>
                  <a:srgbClr val="000000"/>
                </a:solidFill>
                <a:latin typeface="Arial"/>
                <a:ea typeface="Arial"/>
                <a:cs typeface="Arial"/>
                <a:sym typeface="Arial"/>
              </a:rPr>
              <a:t>Inadequate initial estimates</a:t>
            </a:r>
            <a:endParaRPr sz="2350" dirty="0">
              <a:solidFill>
                <a:srgbClr val="000000"/>
              </a:solidFill>
              <a:latin typeface="Arial"/>
              <a:ea typeface="Arial"/>
              <a:cs typeface="Arial"/>
              <a:sym typeface="Arial"/>
            </a:endParaRPr>
          </a:p>
          <a:p>
            <a:pPr marL="457200" lvl="0" indent="-355441" algn="l" rtl="0">
              <a:lnSpc>
                <a:spcPct val="150000"/>
              </a:lnSpc>
              <a:spcBef>
                <a:spcPts val="0"/>
              </a:spcBef>
              <a:spcAft>
                <a:spcPts val="0"/>
              </a:spcAft>
              <a:buClr>
                <a:srgbClr val="000000"/>
              </a:buClr>
              <a:buSzPct val="100000"/>
              <a:buFont typeface="Arial"/>
              <a:buChar char="●"/>
            </a:pPr>
            <a:r>
              <a:rPr lang="en" sz="2350" dirty="0">
                <a:solidFill>
                  <a:srgbClr val="000000"/>
                </a:solidFill>
                <a:latin typeface="Arial"/>
                <a:ea typeface="Arial"/>
                <a:cs typeface="Arial"/>
                <a:sym typeface="Arial"/>
              </a:rPr>
              <a:t>Small items not covered in planning</a:t>
            </a:r>
            <a:endParaRPr sz="2350" dirty="0">
              <a:solidFill>
                <a:srgbClr val="000000"/>
              </a:solidFill>
              <a:latin typeface="Arial"/>
              <a:ea typeface="Arial"/>
              <a:cs typeface="Arial"/>
              <a:sym typeface="Arial"/>
            </a:endParaRPr>
          </a:p>
          <a:p>
            <a:pPr marL="457200" lvl="0" indent="-355441" algn="l" rtl="0">
              <a:lnSpc>
                <a:spcPct val="150000"/>
              </a:lnSpc>
              <a:spcBef>
                <a:spcPts val="0"/>
              </a:spcBef>
              <a:spcAft>
                <a:spcPts val="0"/>
              </a:spcAft>
              <a:buClr>
                <a:srgbClr val="000000"/>
              </a:buClr>
              <a:buSzPct val="100000"/>
              <a:buFont typeface="Arial"/>
              <a:buChar char="●"/>
            </a:pPr>
            <a:r>
              <a:rPr lang="en" sz="2350" dirty="0">
                <a:solidFill>
                  <a:srgbClr val="000000"/>
                </a:solidFill>
                <a:latin typeface="Arial"/>
                <a:ea typeface="Arial"/>
                <a:cs typeface="Arial"/>
                <a:sym typeface="Arial"/>
              </a:rPr>
              <a:t>Errors in initial estimates</a:t>
            </a:r>
            <a:endParaRPr sz="2350" dirty="0">
              <a:solidFill>
                <a:srgbClr val="000000"/>
              </a:solidFill>
              <a:latin typeface="Arial"/>
              <a:ea typeface="Arial"/>
              <a:cs typeface="Arial"/>
              <a:sym typeface="Arial"/>
            </a:endParaRPr>
          </a:p>
          <a:p>
            <a:pPr marL="457200" lvl="0" indent="-355441" algn="l" rtl="0">
              <a:lnSpc>
                <a:spcPct val="150000"/>
              </a:lnSpc>
              <a:spcBef>
                <a:spcPts val="0"/>
              </a:spcBef>
              <a:spcAft>
                <a:spcPts val="0"/>
              </a:spcAft>
              <a:buClr>
                <a:srgbClr val="000000"/>
              </a:buClr>
              <a:buSzPct val="100000"/>
              <a:buFont typeface="Arial"/>
              <a:buChar char="●"/>
            </a:pPr>
            <a:r>
              <a:rPr lang="en" sz="2350" dirty="0">
                <a:solidFill>
                  <a:srgbClr val="000000"/>
                </a:solidFill>
                <a:latin typeface="Arial"/>
                <a:ea typeface="Arial"/>
                <a:cs typeface="Arial"/>
                <a:sym typeface="Arial"/>
              </a:rPr>
              <a:t>Small deviations due to inevitable delays</a:t>
            </a:r>
            <a:endParaRPr sz="2350" dirty="0">
              <a:solidFill>
                <a:srgbClr val="000000"/>
              </a:solidFill>
              <a:latin typeface="Arial"/>
              <a:ea typeface="Arial"/>
              <a:cs typeface="Arial"/>
              <a:sym typeface="Arial"/>
            </a:endParaRPr>
          </a:p>
          <a:p>
            <a:pPr marL="0" lvl="0" indent="0" algn="l" rtl="0">
              <a:spcBef>
                <a:spcPts val="1900"/>
              </a:spcBef>
              <a:spcAft>
                <a:spcPts val="12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146798" y="0"/>
            <a:ext cx="8373801" cy="949024"/>
          </a:xfrm>
          <a:prstGeom prst="rect">
            <a:avLst/>
          </a:prstGeom>
        </p:spPr>
        <p:txBody>
          <a:bodyPr spcFirstLastPara="1" wrap="square" lIns="91425" tIns="91425" rIns="91425" bIns="91425" anchor="t" anchorCtr="0">
            <a:noAutofit/>
          </a:bodyPr>
          <a:lstStyle/>
          <a:p>
            <a:pPr marL="0" lvl="0" indent="0" algn="l" rtl="0">
              <a:spcBef>
                <a:spcPts val="1800"/>
              </a:spcBef>
              <a:spcAft>
                <a:spcPts val="0"/>
              </a:spcAft>
              <a:buSzPts val="990"/>
              <a:buNone/>
            </a:pPr>
            <a:r>
              <a:rPr lang="en" sz="2800" b="1" dirty="0">
                <a:latin typeface="Arial"/>
                <a:ea typeface="Arial"/>
                <a:cs typeface="Arial"/>
                <a:sym typeface="Arial"/>
              </a:rPr>
              <a:t>6.6. Managing Budget</a:t>
            </a:r>
            <a:endParaRPr sz="2700" dirty="0"/>
          </a:p>
        </p:txBody>
      </p:sp>
      <p:sp>
        <p:nvSpPr>
          <p:cNvPr id="175" name="Google Shape;175;p27"/>
          <p:cNvSpPr txBox="1">
            <a:spLocks noGrp="1"/>
          </p:cNvSpPr>
          <p:nvPr>
            <p:ph type="body" idx="1"/>
          </p:nvPr>
        </p:nvSpPr>
        <p:spPr>
          <a:xfrm>
            <a:off x="5354424" y="933108"/>
            <a:ext cx="3411300" cy="3711142"/>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None/>
            </a:pPr>
            <a:r>
              <a:rPr lang="en" sz="2000" dirty="0">
                <a:solidFill>
                  <a:srgbClr val="373D3F"/>
                </a:solidFill>
                <a:latin typeface="Arial"/>
                <a:ea typeface="Arial"/>
                <a:cs typeface="Arial"/>
                <a:sym typeface="Arial"/>
              </a:rPr>
              <a:t>Projects seldom go according to plan in every detail. It is necessary for the project manager to be able to identify when costs are varying from the budget and manage those variations</a:t>
            </a:r>
            <a:endParaRPr sz="2000" dirty="0">
              <a:solidFill>
                <a:srgbClr val="373D3F"/>
              </a:solidFill>
              <a:latin typeface="Arial"/>
              <a:ea typeface="Arial"/>
              <a:cs typeface="Arial"/>
              <a:sym typeface="Arial"/>
            </a:endParaRPr>
          </a:p>
          <a:p>
            <a:pPr marL="0" lvl="0" indent="0" algn="l" rtl="0">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200"/>
              </a:spcAft>
              <a:buNone/>
            </a:pPr>
            <a:endParaRPr dirty="0"/>
          </a:p>
        </p:txBody>
      </p:sp>
      <p:pic>
        <p:nvPicPr>
          <p:cNvPr id="176" name="Google Shape;176;p27" descr="Calculator" title="Decorative"/>
          <p:cNvPicPr preferRelativeResize="0"/>
          <p:nvPr/>
        </p:nvPicPr>
        <p:blipFill>
          <a:blip r:embed="rId3">
            <a:alphaModFix/>
          </a:blip>
          <a:stretch>
            <a:fillRect/>
          </a:stretch>
        </p:blipFill>
        <p:spPr>
          <a:xfrm>
            <a:off x="146799" y="949024"/>
            <a:ext cx="5096674" cy="3397776"/>
          </a:xfrm>
          <a:prstGeom prst="rect">
            <a:avLst/>
          </a:prstGeom>
          <a:noFill/>
          <a:ln>
            <a:noFill/>
          </a:ln>
        </p:spPr>
      </p:pic>
      <p:sp>
        <p:nvSpPr>
          <p:cNvPr id="177" name="Google Shape;177;p27"/>
          <p:cNvSpPr txBox="1"/>
          <p:nvPr/>
        </p:nvSpPr>
        <p:spPr>
          <a:xfrm>
            <a:off x="257750" y="4346800"/>
            <a:ext cx="3737400" cy="379304"/>
          </a:xfrm>
          <a:prstGeom prst="rect">
            <a:avLst/>
          </a:prstGeom>
          <a:noFill/>
          <a:ln>
            <a:noFill/>
          </a:ln>
        </p:spPr>
        <p:txBody>
          <a:bodyPr spcFirstLastPara="1" wrap="square" lIns="91425" tIns="91425" rIns="91425" bIns="91425" anchor="t" anchorCtr="0">
            <a:spAutoFit/>
          </a:bodyPr>
          <a:lstStyle/>
          <a:p>
            <a:pPr marL="241300" marR="241300" lvl="0" indent="0" algn="ctr" rtl="0">
              <a:lnSpc>
                <a:spcPct val="115000"/>
              </a:lnSpc>
              <a:spcBef>
                <a:spcPts val="0"/>
              </a:spcBef>
              <a:spcAft>
                <a:spcPts val="0"/>
              </a:spcAft>
              <a:buNone/>
            </a:pPr>
            <a:r>
              <a:rPr lang="en" sz="1100" dirty="0">
                <a:solidFill>
                  <a:srgbClr val="191B26"/>
                </a:solidFill>
                <a:highlight>
                  <a:srgbClr val="FFFFFF"/>
                </a:highlight>
              </a:rPr>
              <a:t>Image by </a:t>
            </a:r>
            <a:r>
              <a:rPr lang="en" sz="1100" u="sng" dirty="0">
                <a:solidFill>
                  <a:srgbClr val="191B26"/>
                </a:solidFill>
                <a:highlight>
                  <a:srgbClr val="FFFFFF"/>
                </a:highlight>
                <a:hlinkClick r:id="rId4">
                  <a:extLst>
                    <a:ext uri="{A12FA001-AC4F-418D-AE19-62706E023703}">
                      <ahyp:hlinkClr xmlns:ahyp="http://schemas.microsoft.com/office/drawing/2018/hyperlinkcolor" val="tx"/>
                    </a:ext>
                  </a:extLst>
                </a:hlinkClick>
              </a:rPr>
              <a:t>Steve Buissinne</a:t>
            </a:r>
            <a:r>
              <a:rPr lang="en" sz="1100" dirty="0">
                <a:solidFill>
                  <a:srgbClr val="191B26"/>
                </a:solidFill>
                <a:highlight>
                  <a:srgbClr val="FFFFFF"/>
                </a:highlight>
              </a:rPr>
              <a:t> from </a:t>
            </a:r>
            <a:r>
              <a:rPr lang="en" sz="1100" u="sng" dirty="0">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r>
              <a:rPr lang="en" sz="1100" dirty="0">
                <a:solidFill>
                  <a:srgbClr val="191B26"/>
                </a:solidFill>
                <a:highlight>
                  <a:srgbClr val="FFFFFF"/>
                </a:highlight>
              </a:rPr>
              <a:t> </a:t>
            </a:r>
            <a:endParaRPr sz="1100" dirty="0">
              <a:solidFill>
                <a:srgbClr val="191B26"/>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b="1" dirty="0">
                <a:latin typeface="Arial"/>
                <a:ea typeface="Arial"/>
                <a:cs typeface="Arial"/>
                <a:sym typeface="Arial"/>
              </a:rPr>
              <a:t>Key Takeaways </a:t>
            </a:r>
            <a:endParaRPr b="1" dirty="0">
              <a:latin typeface="Arial"/>
              <a:ea typeface="Arial"/>
              <a:cs typeface="Arial"/>
              <a:sym typeface="Arial"/>
            </a:endParaRPr>
          </a:p>
          <a:p>
            <a:pPr marL="0" lvl="0" indent="0" algn="l" rtl="0">
              <a:spcBef>
                <a:spcPts val="0"/>
              </a:spcBef>
              <a:spcAft>
                <a:spcPts val="0"/>
              </a:spcAft>
              <a:buSzPts val="990"/>
              <a:buNone/>
            </a:pPr>
            <a:endParaRPr sz="2700" dirty="0"/>
          </a:p>
        </p:txBody>
      </p:sp>
      <p:sp>
        <p:nvSpPr>
          <p:cNvPr id="183" name="Google Shape;183;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rgbClr val="191B26"/>
                </a:solidFill>
                <a:highlight>
                  <a:srgbClr val="FFFFFF"/>
                </a:highlight>
                <a:latin typeface="Arial"/>
                <a:ea typeface="Arial"/>
                <a:cs typeface="Arial"/>
                <a:sym typeface="Arial"/>
              </a:rPr>
              <a:t>Resources are people, equipment, places, money, or anything else that you need in order to do all of the activities that you planned for.</a:t>
            </a:r>
            <a:endParaRPr sz="2000" dirty="0">
              <a:solidFill>
                <a:srgbClr val="191B26"/>
              </a:solidFill>
              <a:latin typeface="Arial"/>
              <a:ea typeface="Arial"/>
              <a:cs typeface="Arial"/>
              <a:sym typeface="Arial"/>
            </a:endParaRPr>
          </a:p>
          <a:p>
            <a:pPr marL="0" lvl="0" indent="0" algn="l" rtl="0">
              <a:lnSpc>
                <a:spcPct val="100000"/>
              </a:lnSpc>
              <a:spcBef>
                <a:spcPts val="1200"/>
              </a:spcBef>
              <a:spcAft>
                <a:spcPts val="0"/>
              </a:spcAft>
              <a:buNone/>
            </a:pPr>
            <a:r>
              <a:rPr lang="en" sz="2000" dirty="0">
                <a:solidFill>
                  <a:srgbClr val="191B26"/>
                </a:solidFill>
                <a:highlight>
                  <a:srgbClr val="FFFFFF"/>
                </a:highlight>
                <a:latin typeface="Arial"/>
                <a:ea typeface="Arial"/>
                <a:cs typeface="Arial"/>
                <a:sym typeface="Arial"/>
              </a:rPr>
              <a:t>Resource management is a key element to activity resource estimating and project human resource management.</a:t>
            </a:r>
            <a:endParaRPr sz="2000" dirty="0">
              <a:solidFill>
                <a:srgbClr val="191B26"/>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2000" dirty="0">
              <a:solidFill>
                <a:srgbClr val="191B26"/>
              </a:solidFill>
              <a:highlight>
                <a:srgbClr val="FFFFFF"/>
              </a:highlight>
              <a:latin typeface="Arial"/>
              <a:ea typeface="Arial"/>
              <a:cs typeface="Arial"/>
              <a:sym typeface="Arial"/>
            </a:endParaRPr>
          </a:p>
          <a:p>
            <a:pPr marL="0" lvl="0" indent="0" algn="l" rtl="0">
              <a:spcBef>
                <a:spcPts val="0"/>
              </a:spcBef>
              <a:spcAft>
                <a:spcPts val="1200"/>
              </a:spcAft>
              <a:buNone/>
            </a:pPr>
            <a:r>
              <a:rPr lang="en" sz="2000" dirty="0">
                <a:solidFill>
                  <a:srgbClr val="191B26"/>
                </a:solidFill>
                <a:highlight>
                  <a:srgbClr val="FFFFFF"/>
                </a:highlight>
                <a:latin typeface="Arial"/>
                <a:ea typeface="Arial"/>
                <a:cs typeface="Arial"/>
                <a:sym typeface="Arial"/>
              </a:rPr>
              <a:t>In order to successfully meet the needs of a project, it is important to have a high-performing project team </a:t>
            </a:r>
            <a:endParaRPr dirty="0">
              <a:solidFill>
                <a:srgbClr val="191B2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33" b="1">
                <a:latin typeface="Arial"/>
                <a:ea typeface="Arial"/>
                <a:cs typeface="Arial"/>
                <a:sym typeface="Arial"/>
              </a:rPr>
              <a:t>6.1. Learning Objectives </a:t>
            </a:r>
            <a:endParaRPr b="1">
              <a:latin typeface="Arial"/>
              <a:ea typeface="Arial"/>
              <a:cs typeface="Arial"/>
              <a:sym typeface="Arial"/>
            </a:endParaRPr>
          </a:p>
        </p:txBody>
      </p:sp>
      <p:sp>
        <p:nvSpPr>
          <p:cNvPr id="86" name="Google Shape;86;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85000" lnSpcReduction="20000"/>
          </a:bodyPr>
          <a:lstStyle/>
          <a:p>
            <a:pPr marL="584200" lvl="0" indent="-356831" algn="l" rtl="0">
              <a:lnSpc>
                <a:spcPct val="150000"/>
              </a:lnSpc>
              <a:spcBef>
                <a:spcPts val="1400"/>
              </a:spcBef>
              <a:spcAft>
                <a:spcPts val="0"/>
              </a:spcAft>
              <a:buClr>
                <a:srgbClr val="000000"/>
              </a:buClr>
              <a:buSzPct val="100000"/>
              <a:buFont typeface="Arial"/>
              <a:buAutoNum type="arabicPeriod"/>
            </a:pPr>
            <a:r>
              <a:rPr lang="en" sz="2375">
                <a:solidFill>
                  <a:srgbClr val="000000"/>
                </a:solidFill>
                <a:latin typeface="Arial"/>
                <a:ea typeface="Arial"/>
                <a:cs typeface="Arial"/>
                <a:sym typeface="Arial"/>
              </a:rPr>
              <a:t>Define basic terms such as budget, estimate, price, cost, and value.</a:t>
            </a:r>
            <a:endParaRPr sz="2375">
              <a:solidFill>
                <a:srgbClr val="000000"/>
              </a:solidFill>
              <a:latin typeface="Arial"/>
              <a:ea typeface="Arial"/>
              <a:cs typeface="Arial"/>
              <a:sym typeface="Arial"/>
            </a:endParaRPr>
          </a:p>
          <a:p>
            <a:pPr marL="584200" lvl="0" indent="-356831" algn="l" rtl="0">
              <a:lnSpc>
                <a:spcPct val="150000"/>
              </a:lnSpc>
              <a:spcBef>
                <a:spcPts val="0"/>
              </a:spcBef>
              <a:spcAft>
                <a:spcPts val="0"/>
              </a:spcAft>
              <a:buClr>
                <a:srgbClr val="000000"/>
              </a:buClr>
              <a:buSzPct val="100000"/>
              <a:buFont typeface="Arial"/>
              <a:buAutoNum type="arabicPeriod"/>
            </a:pPr>
            <a:r>
              <a:rPr lang="en" sz="2375">
                <a:solidFill>
                  <a:srgbClr val="000000"/>
                </a:solidFill>
                <a:latin typeface="Arial"/>
                <a:ea typeface="Arial"/>
                <a:cs typeface="Arial"/>
                <a:sym typeface="Arial"/>
              </a:rPr>
              <a:t>Discuss the relationship between scope changes and cost and budget overruns.</a:t>
            </a:r>
            <a:endParaRPr sz="2375">
              <a:solidFill>
                <a:srgbClr val="000000"/>
              </a:solidFill>
              <a:latin typeface="Arial"/>
              <a:ea typeface="Arial"/>
              <a:cs typeface="Arial"/>
              <a:sym typeface="Arial"/>
            </a:endParaRPr>
          </a:p>
          <a:p>
            <a:pPr marL="584200" lvl="0" indent="-356831" algn="l" rtl="0">
              <a:lnSpc>
                <a:spcPct val="150000"/>
              </a:lnSpc>
              <a:spcBef>
                <a:spcPts val="0"/>
              </a:spcBef>
              <a:spcAft>
                <a:spcPts val="0"/>
              </a:spcAft>
              <a:buClr>
                <a:srgbClr val="000000"/>
              </a:buClr>
              <a:buSzPct val="100000"/>
              <a:buFont typeface="Arial"/>
              <a:buAutoNum type="arabicPeriod"/>
            </a:pPr>
            <a:r>
              <a:rPr lang="en" sz="2375">
                <a:solidFill>
                  <a:srgbClr val="000000"/>
                </a:solidFill>
                <a:latin typeface="Arial"/>
                <a:ea typeface="Arial"/>
                <a:cs typeface="Arial"/>
                <a:sym typeface="Arial"/>
              </a:rPr>
              <a:t>Explain basic concepts related to budgeting.</a:t>
            </a:r>
            <a:endParaRPr sz="2375">
              <a:solidFill>
                <a:srgbClr val="000000"/>
              </a:solidFill>
              <a:latin typeface="Arial"/>
              <a:ea typeface="Arial"/>
              <a:cs typeface="Arial"/>
              <a:sym typeface="Arial"/>
            </a:endParaRPr>
          </a:p>
          <a:p>
            <a:pPr marL="584200" lvl="0" indent="-356831" algn="l" rtl="0">
              <a:lnSpc>
                <a:spcPct val="150000"/>
              </a:lnSpc>
              <a:spcBef>
                <a:spcPts val="0"/>
              </a:spcBef>
              <a:spcAft>
                <a:spcPts val="0"/>
              </a:spcAft>
              <a:buClr>
                <a:srgbClr val="000000"/>
              </a:buClr>
              <a:buSzPct val="100000"/>
              <a:buFont typeface="Arial"/>
              <a:buAutoNum type="arabicPeriod"/>
            </a:pPr>
            <a:r>
              <a:rPr lang="en" sz="2375">
                <a:solidFill>
                  <a:srgbClr val="000000"/>
                </a:solidFill>
                <a:latin typeface="Arial"/>
                <a:ea typeface="Arial"/>
                <a:cs typeface="Arial"/>
                <a:sym typeface="Arial"/>
              </a:rPr>
              <a:t>Identify different types of costs, and discuss issues related to contingency funds, profit, and cost estimating.</a:t>
            </a:r>
            <a:endParaRPr sz="2375">
              <a:solidFill>
                <a:srgbClr val="000000"/>
              </a:solidFill>
              <a:latin typeface="Arial"/>
              <a:ea typeface="Arial"/>
              <a:cs typeface="Arial"/>
              <a:sym typeface="Arial"/>
            </a:endParaRPr>
          </a:p>
          <a:p>
            <a:pPr marL="584200" lvl="0" indent="-356831" algn="l" rtl="0">
              <a:lnSpc>
                <a:spcPct val="150000"/>
              </a:lnSpc>
              <a:spcBef>
                <a:spcPts val="0"/>
              </a:spcBef>
              <a:spcAft>
                <a:spcPts val="0"/>
              </a:spcAft>
              <a:buClr>
                <a:srgbClr val="000000"/>
              </a:buClr>
              <a:buSzPct val="100000"/>
              <a:buFont typeface="Arial"/>
              <a:buAutoNum type="arabicPeriod"/>
            </a:pPr>
            <a:r>
              <a:rPr lang="en" sz="2375">
                <a:solidFill>
                  <a:srgbClr val="000000"/>
                </a:solidFill>
                <a:latin typeface="Arial"/>
                <a:ea typeface="Arial"/>
                <a:cs typeface="Arial"/>
                <a:sym typeface="Arial"/>
              </a:rPr>
              <a:t>Explain the benefits of target-value design.</a:t>
            </a:r>
            <a:endParaRPr sz="2375">
              <a:solidFill>
                <a:srgbClr val="000000"/>
              </a:solidFill>
              <a:latin typeface="Arial"/>
              <a:ea typeface="Arial"/>
              <a:cs typeface="Arial"/>
              <a:sym typeface="Arial"/>
            </a:endParaRPr>
          </a:p>
          <a:p>
            <a:pPr marL="0" lvl="0" indent="0" algn="l" rtl="0">
              <a:spcBef>
                <a:spcPts val="10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63300" y="-1"/>
            <a:ext cx="8157300" cy="988925"/>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1800"/>
              </a:spcBef>
              <a:spcAft>
                <a:spcPts val="0"/>
              </a:spcAft>
              <a:buNone/>
            </a:pPr>
            <a:r>
              <a:rPr lang="en" sz="3372" b="1" dirty="0">
                <a:latin typeface="Arial"/>
                <a:ea typeface="Arial"/>
                <a:cs typeface="Arial"/>
                <a:sym typeface="Arial"/>
              </a:rPr>
              <a:t>6.2. Resource Estimation</a:t>
            </a:r>
            <a:endParaRPr sz="3372" b="1" dirty="0">
              <a:latin typeface="Arial"/>
              <a:ea typeface="Arial"/>
              <a:cs typeface="Arial"/>
              <a:sym typeface="Arial"/>
            </a:endParaRPr>
          </a:p>
          <a:p>
            <a:pPr marL="0" lvl="0" indent="0" algn="l" rtl="0">
              <a:lnSpc>
                <a:spcPct val="115000"/>
              </a:lnSpc>
              <a:spcBef>
                <a:spcPts val="33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92" name="Google Shape;92;p15"/>
          <p:cNvSpPr txBox="1">
            <a:spLocks noGrp="1"/>
          </p:cNvSpPr>
          <p:nvPr>
            <p:ph type="body" idx="1"/>
          </p:nvPr>
        </p:nvSpPr>
        <p:spPr>
          <a:xfrm>
            <a:off x="4223075" y="1175650"/>
            <a:ext cx="4609200" cy="3510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dirty="0">
                <a:solidFill>
                  <a:srgbClr val="373D3F"/>
                </a:solidFill>
                <a:highlight>
                  <a:srgbClr val="FFFFFF"/>
                </a:highlight>
                <a:latin typeface="Arial"/>
                <a:ea typeface="Arial"/>
                <a:cs typeface="Arial"/>
                <a:sym typeface="Arial"/>
              </a:rPr>
              <a:t>Resources are </a:t>
            </a:r>
            <a:r>
              <a:rPr lang="en" sz="2800" b="1" dirty="0">
                <a:solidFill>
                  <a:srgbClr val="000000"/>
                </a:solidFill>
                <a:highlight>
                  <a:srgbClr val="FFFFFF"/>
                </a:highlight>
                <a:latin typeface="Arial"/>
                <a:ea typeface="Arial"/>
                <a:cs typeface="Arial"/>
                <a:sym typeface="Arial"/>
              </a:rPr>
              <a:t>people</a:t>
            </a:r>
            <a:r>
              <a:rPr lang="en" sz="2800" dirty="0">
                <a:solidFill>
                  <a:srgbClr val="000000"/>
                </a:solidFill>
                <a:highlight>
                  <a:srgbClr val="FFFFFF"/>
                </a:highlight>
                <a:latin typeface="Arial"/>
                <a:ea typeface="Arial"/>
                <a:cs typeface="Arial"/>
                <a:sym typeface="Arial"/>
              </a:rPr>
              <a:t>, </a:t>
            </a:r>
            <a:r>
              <a:rPr lang="en" sz="2800" b="1" dirty="0">
                <a:solidFill>
                  <a:srgbClr val="000000"/>
                </a:solidFill>
                <a:highlight>
                  <a:srgbClr val="FFFFFF"/>
                </a:highlight>
                <a:latin typeface="Arial"/>
                <a:ea typeface="Arial"/>
                <a:cs typeface="Arial"/>
                <a:sym typeface="Arial"/>
              </a:rPr>
              <a:t>equipment</a:t>
            </a:r>
            <a:r>
              <a:rPr lang="en" sz="2800" dirty="0">
                <a:solidFill>
                  <a:srgbClr val="000000"/>
                </a:solidFill>
                <a:highlight>
                  <a:srgbClr val="FFFFFF"/>
                </a:highlight>
                <a:latin typeface="Arial"/>
                <a:ea typeface="Arial"/>
                <a:cs typeface="Arial"/>
                <a:sym typeface="Arial"/>
              </a:rPr>
              <a:t>, </a:t>
            </a:r>
            <a:r>
              <a:rPr lang="en" sz="2800" b="1" dirty="0">
                <a:solidFill>
                  <a:srgbClr val="000000"/>
                </a:solidFill>
                <a:highlight>
                  <a:srgbClr val="FFFFFF"/>
                </a:highlight>
                <a:latin typeface="Arial"/>
                <a:ea typeface="Arial"/>
                <a:cs typeface="Arial"/>
                <a:sym typeface="Arial"/>
              </a:rPr>
              <a:t>places</a:t>
            </a:r>
            <a:r>
              <a:rPr lang="en" sz="2800" dirty="0">
                <a:solidFill>
                  <a:srgbClr val="000000"/>
                </a:solidFill>
                <a:highlight>
                  <a:srgbClr val="FFFFFF"/>
                </a:highlight>
                <a:latin typeface="Arial"/>
                <a:ea typeface="Arial"/>
                <a:cs typeface="Arial"/>
                <a:sym typeface="Arial"/>
              </a:rPr>
              <a:t>, </a:t>
            </a:r>
            <a:r>
              <a:rPr lang="en" sz="2800" b="1" dirty="0">
                <a:solidFill>
                  <a:srgbClr val="000000"/>
                </a:solidFill>
                <a:highlight>
                  <a:srgbClr val="FFFFFF"/>
                </a:highlight>
                <a:latin typeface="Arial"/>
                <a:ea typeface="Arial"/>
                <a:cs typeface="Arial"/>
                <a:sym typeface="Arial"/>
              </a:rPr>
              <a:t>money</a:t>
            </a:r>
            <a:r>
              <a:rPr lang="en" sz="2800" dirty="0">
                <a:solidFill>
                  <a:srgbClr val="000000"/>
                </a:solidFill>
                <a:highlight>
                  <a:srgbClr val="FFFFFF"/>
                </a:highlight>
                <a:latin typeface="Arial"/>
                <a:ea typeface="Arial"/>
                <a:cs typeface="Arial"/>
                <a:sym typeface="Arial"/>
              </a:rPr>
              <a:t>, or anything else that you need in order to do all of the activities that you planned for.</a:t>
            </a:r>
            <a:endParaRPr sz="2800" dirty="0">
              <a:solidFill>
                <a:srgbClr val="000000"/>
              </a:solidFill>
              <a:latin typeface="Arial"/>
              <a:ea typeface="Arial"/>
              <a:cs typeface="Arial"/>
              <a:sym typeface="Arial"/>
            </a:endParaRPr>
          </a:p>
        </p:txBody>
      </p:sp>
      <p:pic>
        <p:nvPicPr>
          <p:cNvPr id="93" name="Google Shape;93;p15" title="Decorative"/>
          <p:cNvPicPr preferRelativeResize="0"/>
          <p:nvPr/>
        </p:nvPicPr>
        <p:blipFill>
          <a:blip r:embed="rId3">
            <a:alphaModFix/>
          </a:blip>
          <a:stretch>
            <a:fillRect/>
          </a:stretch>
        </p:blipFill>
        <p:spPr>
          <a:xfrm>
            <a:off x="363300" y="988925"/>
            <a:ext cx="3820901" cy="3820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Title 2">
            <a:extLst>
              <a:ext uri="{FF2B5EF4-FFF2-40B4-BE49-F238E27FC236}">
                <a16:creationId xmlns:a16="http://schemas.microsoft.com/office/drawing/2014/main" id="{4C2E2DEB-B71F-4F07-B1A6-2EC2FCBBFF34}"/>
              </a:ext>
            </a:extLst>
          </p:cNvPr>
          <p:cNvSpPr>
            <a:spLocks noGrp="1"/>
          </p:cNvSpPr>
          <p:nvPr>
            <p:ph type="title"/>
          </p:nvPr>
        </p:nvSpPr>
        <p:spPr/>
        <p:txBody>
          <a:bodyPr>
            <a:normAutofit fontScale="90000"/>
          </a:bodyPr>
          <a:lstStyle/>
          <a:p>
            <a:r>
              <a:rPr lang="en" sz="3200" b="1" dirty="0">
                <a:latin typeface="Arial"/>
                <a:ea typeface="Arial"/>
                <a:cs typeface="Arial"/>
                <a:sym typeface="Arial"/>
              </a:rPr>
              <a:t>Resource Management</a:t>
            </a:r>
            <a:endParaRPr lang="en-US" dirty="0"/>
          </a:p>
        </p:txBody>
      </p:sp>
      <p:sp>
        <p:nvSpPr>
          <p:cNvPr id="99" name="Google Shape;99;p16"/>
          <p:cNvSpPr txBox="1">
            <a:spLocks noGrp="1"/>
          </p:cNvSpPr>
          <p:nvPr>
            <p:ph type="body" idx="1"/>
          </p:nvPr>
        </p:nvSpPr>
        <p:spPr>
          <a:xfrm>
            <a:off x="311700" y="1534500"/>
            <a:ext cx="8520600" cy="306977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solidFill>
                  <a:srgbClr val="373D3F"/>
                </a:solidFill>
                <a:highlight>
                  <a:srgbClr val="FFFFFF"/>
                </a:highlight>
                <a:latin typeface="Arial"/>
                <a:ea typeface="Arial"/>
                <a:cs typeface="Arial"/>
                <a:sym typeface="Arial"/>
              </a:rPr>
              <a:t>Resource management is the efficient and effective deployment of an organization’s resources when they are needed. Such resources may include </a:t>
            </a:r>
            <a:r>
              <a:rPr lang="en" sz="2400" b="1">
                <a:solidFill>
                  <a:srgbClr val="000000"/>
                </a:solidFill>
                <a:highlight>
                  <a:srgbClr val="FFFFFF"/>
                </a:highlight>
                <a:latin typeface="Arial"/>
                <a:ea typeface="Arial"/>
                <a:cs typeface="Arial"/>
                <a:sym typeface="Arial"/>
              </a:rPr>
              <a:t>financial resources, inventory, human skills, production resources, or information technology (IT).</a:t>
            </a:r>
            <a:endParaRPr sz="2400" b="1">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253183" y="86061"/>
            <a:ext cx="8224386" cy="860806"/>
          </a:xfrm>
          <a:prstGeom prst="rect">
            <a:avLst/>
          </a:prstGeom>
        </p:spPr>
        <p:txBody>
          <a:bodyPr spcFirstLastPara="1" wrap="square" lIns="91425" tIns="91425" rIns="91425" bIns="91425" anchor="t" anchorCtr="0">
            <a:noAutofit/>
          </a:bodyPr>
          <a:lstStyle/>
          <a:p>
            <a:pPr marL="0" lvl="0" indent="0" algn="l" rtl="0">
              <a:spcBef>
                <a:spcPts val="2400"/>
              </a:spcBef>
              <a:spcAft>
                <a:spcPts val="0"/>
              </a:spcAft>
              <a:buSzPts val="990"/>
              <a:buNone/>
            </a:pPr>
            <a:r>
              <a:rPr lang="en" sz="2800" b="1" dirty="0">
                <a:latin typeface="Arial"/>
                <a:ea typeface="Arial"/>
                <a:cs typeface="Arial"/>
                <a:sym typeface="Arial"/>
              </a:rPr>
              <a:t>Human Resources Management</a:t>
            </a:r>
            <a:endParaRPr sz="2700" dirty="0"/>
          </a:p>
        </p:txBody>
      </p:sp>
      <p:sp>
        <p:nvSpPr>
          <p:cNvPr id="105" name="Google Shape;105;p17"/>
          <p:cNvSpPr txBox="1">
            <a:spLocks noGrp="1"/>
          </p:cNvSpPr>
          <p:nvPr>
            <p:ph type="body" idx="1"/>
          </p:nvPr>
        </p:nvSpPr>
        <p:spPr>
          <a:xfrm>
            <a:off x="5377825" y="1170200"/>
            <a:ext cx="3655500" cy="3339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000" b="1" dirty="0">
                <a:solidFill>
                  <a:srgbClr val="000000"/>
                </a:solidFill>
                <a:highlight>
                  <a:srgbClr val="FFFFFF"/>
                </a:highlight>
                <a:latin typeface="Arial"/>
                <a:ea typeface="Arial"/>
                <a:cs typeface="Arial"/>
                <a:sym typeface="Arial"/>
              </a:rPr>
              <a:t>The most important resource to a project is its people—the project team.</a:t>
            </a:r>
            <a:r>
              <a:rPr lang="en" sz="2000" dirty="0">
                <a:solidFill>
                  <a:srgbClr val="000000"/>
                </a:solidFill>
                <a:highlight>
                  <a:srgbClr val="FFFFFF"/>
                </a:highlight>
                <a:latin typeface="Arial"/>
                <a:ea typeface="Arial"/>
                <a:cs typeface="Arial"/>
                <a:sym typeface="Arial"/>
              </a:rPr>
              <a:t> </a:t>
            </a:r>
            <a:r>
              <a:rPr lang="en" sz="2000" dirty="0">
                <a:solidFill>
                  <a:srgbClr val="373D3F"/>
                </a:solidFill>
                <a:highlight>
                  <a:srgbClr val="FFFFFF"/>
                </a:highlight>
                <a:latin typeface="Arial"/>
                <a:ea typeface="Arial"/>
                <a:cs typeface="Arial"/>
                <a:sym typeface="Arial"/>
              </a:rPr>
              <a:t>Projects require specific expertise at specific moments in the schedule, depending on the milestones being delivered or the given phase of the project.</a:t>
            </a:r>
            <a:endParaRPr sz="2000" dirty="0">
              <a:latin typeface="Arial"/>
              <a:ea typeface="Arial"/>
              <a:cs typeface="Arial"/>
              <a:sym typeface="Arial"/>
            </a:endParaRPr>
          </a:p>
        </p:txBody>
      </p:sp>
      <p:pic>
        <p:nvPicPr>
          <p:cNvPr id="106" name="Google Shape;106;p17" descr="Puzzle pieces" title="Decorative"/>
          <p:cNvPicPr preferRelativeResize="0"/>
          <p:nvPr/>
        </p:nvPicPr>
        <p:blipFill>
          <a:blip r:embed="rId3">
            <a:alphaModFix/>
          </a:blip>
          <a:stretch>
            <a:fillRect/>
          </a:stretch>
        </p:blipFill>
        <p:spPr>
          <a:xfrm>
            <a:off x="140700" y="1170200"/>
            <a:ext cx="5155125" cy="3185875"/>
          </a:xfrm>
          <a:prstGeom prst="rect">
            <a:avLst/>
          </a:prstGeom>
          <a:noFill/>
          <a:ln>
            <a:noFill/>
          </a:ln>
        </p:spPr>
      </p:pic>
      <p:sp>
        <p:nvSpPr>
          <p:cNvPr id="107" name="Google Shape;107;p17"/>
          <p:cNvSpPr txBox="1"/>
          <p:nvPr/>
        </p:nvSpPr>
        <p:spPr>
          <a:xfrm>
            <a:off x="421775" y="4428800"/>
            <a:ext cx="35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www.epictop10.com/</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itle 2">
            <a:extLst>
              <a:ext uri="{FF2B5EF4-FFF2-40B4-BE49-F238E27FC236}">
                <a16:creationId xmlns:a16="http://schemas.microsoft.com/office/drawing/2014/main" id="{DADDB95E-0DC0-4672-802F-74A752AE0202}"/>
              </a:ext>
            </a:extLst>
          </p:cNvPr>
          <p:cNvSpPr>
            <a:spLocks noGrp="1"/>
          </p:cNvSpPr>
          <p:nvPr>
            <p:ph type="title"/>
          </p:nvPr>
        </p:nvSpPr>
        <p:spPr/>
        <p:txBody>
          <a:bodyPr>
            <a:normAutofit fontScale="90000"/>
          </a:bodyPr>
          <a:lstStyle/>
          <a:p>
            <a:r>
              <a:rPr lang="en" sz="3200" b="1" dirty="0">
                <a:latin typeface="Arial"/>
                <a:ea typeface="Arial"/>
                <a:cs typeface="Arial"/>
                <a:sym typeface="Arial"/>
              </a:rPr>
              <a:t>Managing the Team</a:t>
            </a:r>
            <a:endParaRPr lang="en-US" dirty="0"/>
          </a:p>
        </p:txBody>
      </p:sp>
      <p:sp>
        <p:nvSpPr>
          <p:cNvPr id="113" name="Google Shape;113;p18"/>
          <p:cNvSpPr txBox="1">
            <a:spLocks noGrp="1"/>
          </p:cNvSpPr>
          <p:nvPr>
            <p:ph type="body" idx="1"/>
          </p:nvPr>
        </p:nvSpPr>
        <p:spPr>
          <a:xfrm>
            <a:off x="5421950" y="920425"/>
            <a:ext cx="3410400" cy="3320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In order to successfully meet the needs of a project, </a:t>
            </a:r>
            <a:r>
              <a:rPr lang="en" sz="2000" b="1" dirty="0">
                <a:solidFill>
                  <a:srgbClr val="000000"/>
                </a:solidFill>
                <a:highlight>
                  <a:srgbClr val="FFFFFF"/>
                </a:highlight>
                <a:latin typeface="Arial"/>
                <a:ea typeface="Arial"/>
                <a:cs typeface="Arial"/>
                <a:sym typeface="Arial"/>
              </a:rPr>
              <a:t>it is important to have a high-performing project team</a:t>
            </a:r>
            <a:r>
              <a:rPr lang="en" sz="2000" dirty="0">
                <a:solidFill>
                  <a:srgbClr val="000000"/>
                </a:solidFill>
                <a:highlight>
                  <a:srgbClr val="FFFFFF"/>
                </a:highlight>
                <a:latin typeface="Arial"/>
                <a:ea typeface="Arial"/>
                <a:cs typeface="Arial"/>
                <a:sym typeface="Arial"/>
              </a:rPr>
              <a:t> </a:t>
            </a:r>
            <a:r>
              <a:rPr lang="en" sz="2000" dirty="0">
                <a:solidFill>
                  <a:srgbClr val="373D3F"/>
                </a:solidFill>
                <a:highlight>
                  <a:srgbClr val="FFFFFF"/>
                </a:highlight>
                <a:latin typeface="Arial"/>
                <a:ea typeface="Arial"/>
                <a:cs typeface="Arial"/>
                <a:sym typeface="Arial"/>
              </a:rPr>
              <a:t>made up of individuals who are both technically skilled and motivated to contribute to the project’s outcome.</a:t>
            </a:r>
            <a:endParaRPr sz="2000" dirty="0">
              <a:latin typeface="Arial"/>
              <a:ea typeface="Arial"/>
              <a:cs typeface="Arial"/>
              <a:sym typeface="Arial"/>
            </a:endParaRPr>
          </a:p>
        </p:txBody>
      </p:sp>
      <p:pic>
        <p:nvPicPr>
          <p:cNvPr id="114" name="Google Shape;114;p18" descr="Team members shaking hands." title="Decorative"/>
          <p:cNvPicPr preferRelativeResize="0"/>
          <p:nvPr/>
        </p:nvPicPr>
        <p:blipFill>
          <a:blip r:embed="rId3">
            <a:alphaModFix/>
          </a:blip>
          <a:stretch>
            <a:fillRect/>
          </a:stretch>
        </p:blipFill>
        <p:spPr>
          <a:xfrm>
            <a:off x="54621" y="1138825"/>
            <a:ext cx="5115274" cy="3410176"/>
          </a:xfrm>
          <a:prstGeom prst="rect">
            <a:avLst/>
          </a:prstGeom>
          <a:noFill/>
          <a:ln>
            <a:noFill/>
          </a:ln>
        </p:spPr>
      </p:pic>
      <p:sp>
        <p:nvSpPr>
          <p:cNvPr id="115" name="Google Shape;115;p18"/>
          <p:cNvSpPr txBox="1"/>
          <p:nvPr/>
        </p:nvSpPr>
        <p:spPr>
          <a:xfrm>
            <a:off x="398375" y="4475675"/>
            <a:ext cx="3128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Werner Heiber</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3" name="Title 2">
            <a:extLst>
              <a:ext uri="{FF2B5EF4-FFF2-40B4-BE49-F238E27FC236}">
                <a16:creationId xmlns:a16="http://schemas.microsoft.com/office/drawing/2014/main" id="{D7F82C6A-6C58-4709-9298-39D54A0587C8}"/>
              </a:ext>
            </a:extLst>
          </p:cNvPr>
          <p:cNvSpPr>
            <a:spLocks noGrp="1"/>
          </p:cNvSpPr>
          <p:nvPr>
            <p:ph type="title"/>
          </p:nvPr>
        </p:nvSpPr>
        <p:spPr/>
        <p:txBody>
          <a:bodyPr>
            <a:normAutofit fontScale="90000"/>
          </a:bodyPr>
          <a:lstStyle/>
          <a:p>
            <a:r>
              <a:rPr lang="en" sz="3200" b="1" dirty="0">
                <a:latin typeface="Arial"/>
                <a:ea typeface="Arial"/>
                <a:cs typeface="Arial"/>
                <a:sym typeface="Arial"/>
              </a:rPr>
              <a:t>Techniques for Managing Resources</a:t>
            </a:r>
            <a:endParaRPr lang="en-US" dirty="0"/>
          </a:p>
        </p:txBody>
      </p:sp>
      <p:sp>
        <p:nvSpPr>
          <p:cNvPr id="121" name="Google Shape;121;p19"/>
          <p:cNvSpPr txBox="1">
            <a:spLocks noGrp="1"/>
          </p:cNvSpPr>
          <p:nvPr>
            <p:ph type="body" idx="1"/>
          </p:nvPr>
        </p:nvSpPr>
        <p:spPr>
          <a:xfrm>
            <a:off x="270700" y="1191125"/>
            <a:ext cx="8716200" cy="339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1" dirty="0">
                <a:solidFill>
                  <a:srgbClr val="000000"/>
                </a:solidFill>
                <a:highlight>
                  <a:srgbClr val="FFFFFF"/>
                </a:highlight>
                <a:latin typeface="Arial"/>
                <a:ea typeface="Arial"/>
                <a:cs typeface="Arial"/>
                <a:sym typeface="Arial"/>
              </a:rPr>
              <a:t>One resource management technique is resource leveling.</a:t>
            </a:r>
            <a:endParaRPr sz="2800" b="1" dirty="0">
              <a:solidFill>
                <a:schemeClr val="dk1"/>
              </a:solidFill>
              <a:highlight>
                <a:srgbClr val="FFFFFF"/>
              </a:highlight>
              <a:latin typeface="Arial"/>
              <a:ea typeface="Arial"/>
              <a:cs typeface="Arial"/>
              <a:sym typeface="Arial"/>
            </a:endParaRPr>
          </a:p>
          <a:p>
            <a:pPr marL="0" lvl="0" indent="0" algn="l" rtl="0">
              <a:spcBef>
                <a:spcPts val="1200"/>
              </a:spcBef>
              <a:spcAft>
                <a:spcPts val="1200"/>
              </a:spcAft>
              <a:buNone/>
            </a:pPr>
            <a:r>
              <a:rPr lang="en" sz="2800" dirty="0">
                <a:solidFill>
                  <a:srgbClr val="373D3F"/>
                </a:solidFill>
                <a:highlight>
                  <a:srgbClr val="FFFFFF"/>
                </a:highlight>
                <a:latin typeface="Arial"/>
                <a:ea typeface="Arial"/>
                <a:cs typeface="Arial"/>
                <a:sym typeface="Arial"/>
              </a:rPr>
              <a:t>Resource leveling is used to examine unbalanced use of resources (usually people or equipment) over time and for resolving over-allocations or conflicts.</a:t>
            </a:r>
            <a:endParaRPr sz="2800" b="1" dirty="0">
              <a:solidFill>
                <a:schemeClr val="dk1"/>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0"/>
          <p:cNvSpPr txBox="1">
            <a:spLocks noGrp="1"/>
          </p:cNvSpPr>
          <p:nvPr>
            <p:ph type="body" idx="1"/>
          </p:nvPr>
        </p:nvSpPr>
        <p:spPr>
          <a:xfrm>
            <a:off x="5694926" y="876220"/>
            <a:ext cx="32220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Ultimately cost, the number management typically cares about most in a for-profit organization, is determined by price. </a:t>
            </a:r>
            <a:endParaRPr sz="2400" dirty="0">
              <a:latin typeface="Arial"/>
              <a:ea typeface="Arial"/>
              <a:cs typeface="Arial"/>
              <a:sym typeface="Arial"/>
            </a:endParaRPr>
          </a:p>
        </p:txBody>
      </p:sp>
      <p:pic>
        <p:nvPicPr>
          <p:cNvPr id="128" name="Google Shape;128;p20" descr="Clipboard" title="Decorative"/>
          <p:cNvPicPr preferRelativeResize="0"/>
          <p:nvPr/>
        </p:nvPicPr>
        <p:blipFill>
          <a:blip r:embed="rId3">
            <a:alphaModFix/>
          </a:blip>
          <a:stretch>
            <a:fillRect/>
          </a:stretch>
        </p:blipFill>
        <p:spPr>
          <a:xfrm>
            <a:off x="87225" y="876220"/>
            <a:ext cx="5448125" cy="3632074"/>
          </a:xfrm>
          <a:prstGeom prst="rect">
            <a:avLst/>
          </a:prstGeom>
          <a:noFill/>
          <a:ln>
            <a:noFill/>
          </a:ln>
        </p:spPr>
      </p:pic>
      <p:sp>
        <p:nvSpPr>
          <p:cNvPr id="129" name="Google Shape;129;p20"/>
          <p:cNvSpPr txBox="1"/>
          <p:nvPr/>
        </p:nvSpPr>
        <p:spPr>
          <a:xfrm>
            <a:off x="503800" y="4428775"/>
            <a:ext cx="2987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highlight>
                  <a:srgbClr val="FFFFFF"/>
                </a:highlight>
              </a:rPr>
              <a:t>Image by </a:t>
            </a:r>
            <a:r>
              <a:rPr lang="en" sz="1100" u="sng">
                <a:solidFill>
                  <a:srgbClr val="191B26"/>
                </a:solidFill>
                <a:highlight>
                  <a:srgbClr val="FFFFFF"/>
                </a:highlight>
                <a:hlinkClick r:id="rId4">
                  <a:extLst>
                    <a:ext uri="{A12FA001-AC4F-418D-AE19-62706E023703}">
                      <ahyp:hlinkClr xmlns:ahyp="http://schemas.microsoft.com/office/drawing/2018/hyperlinkcolor" val="tx"/>
                    </a:ext>
                  </a:extLst>
                </a:hlinkClick>
              </a:rPr>
              <a:t>Steve Buissinne</a:t>
            </a:r>
            <a:r>
              <a:rPr lang="en" sz="1100">
                <a:solidFill>
                  <a:srgbClr val="191B26"/>
                </a:solidFill>
                <a:highlight>
                  <a:srgbClr val="FFFFFF"/>
                </a:highlight>
              </a:rPr>
              <a:t> from </a:t>
            </a:r>
            <a:r>
              <a:rPr lang="en" sz="1100" u="sng">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endParaRPr>
              <a:latin typeface="Roboto"/>
              <a:ea typeface="Roboto"/>
              <a:cs typeface="Roboto"/>
              <a:sym typeface="Roboto"/>
            </a:endParaRPr>
          </a:p>
        </p:txBody>
      </p:sp>
      <p:sp>
        <p:nvSpPr>
          <p:cNvPr id="3" name="Title 2">
            <a:extLst>
              <a:ext uri="{FF2B5EF4-FFF2-40B4-BE49-F238E27FC236}">
                <a16:creationId xmlns:a16="http://schemas.microsoft.com/office/drawing/2014/main" id="{965B0FAC-8C95-4386-B17C-DD0E5569C77C}"/>
              </a:ext>
            </a:extLst>
          </p:cNvPr>
          <p:cNvSpPr>
            <a:spLocks noGrp="1"/>
          </p:cNvSpPr>
          <p:nvPr>
            <p:ph type="title"/>
          </p:nvPr>
        </p:nvSpPr>
        <p:spPr>
          <a:xfrm>
            <a:off x="311700" y="198839"/>
            <a:ext cx="8520600" cy="607800"/>
          </a:xfrm>
        </p:spPr>
        <p:txBody>
          <a:bodyPr>
            <a:normAutofit fontScale="90000"/>
          </a:bodyPr>
          <a:lstStyle/>
          <a:p>
            <a:r>
              <a:rPr lang="en" sz="3200" b="1" dirty="0">
                <a:latin typeface="Arial"/>
                <a:ea typeface="Arial"/>
                <a:cs typeface="Arial"/>
                <a:sym typeface="Arial"/>
              </a:rPr>
              <a:t>6.3. Cost Estimation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Cost Estimation I</a:t>
            </a:r>
            <a:endParaRPr b="1" dirty="0">
              <a:latin typeface="Arial"/>
              <a:ea typeface="Arial"/>
              <a:cs typeface="Arial"/>
              <a:sym typeface="Arial"/>
            </a:endParaRPr>
          </a:p>
        </p:txBody>
      </p:sp>
      <p:sp>
        <p:nvSpPr>
          <p:cNvPr id="135" name="Google Shape;135;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a:latin typeface="Arial"/>
                <a:ea typeface="Arial"/>
                <a:cs typeface="Arial"/>
                <a:sym typeface="Arial"/>
              </a:rPr>
              <a:t>Types of Costs:</a:t>
            </a:r>
            <a:endParaRPr sz="2400">
              <a:solidFill>
                <a:schemeClr val="dk1"/>
              </a:solidFill>
              <a:latin typeface="Arial"/>
              <a:ea typeface="Arial"/>
              <a:cs typeface="Arial"/>
              <a:sym typeface="Arial"/>
            </a:endParaRPr>
          </a:p>
          <a:p>
            <a:pPr marL="457200" lvl="0" indent="-355600" algn="l" rtl="0">
              <a:spcBef>
                <a:spcPts val="1200"/>
              </a:spcBef>
              <a:spcAft>
                <a:spcPts val="0"/>
              </a:spcAft>
              <a:buClr>
                <a:srgbClr val="000000"/>
              </a:buClr>
              <a:buSzPts val="2000"/>
              <a:buFont typeface="Arial"/>
              <a:buChar char="●"/>
            </a:pPr>
            <a:r>
              <a:rPr lang="en" sz="2400">
                <a:solidFill>
                  <a:srgbClr val="000000"/>
                </a:solidFill>
                <a:latin typeface="Arial"/>
                <a:ea typeface="Arial"/>
                <a:cs typeface="Arial"/>
                <a:sym typeface="Arial"/>
              </a:rPr>
              <a:t>Direct Costs</a:t>
            </a:r>
            <a:endParaRPr sz="24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400">
                <a:solidFill>
                  <a:srgbClr val="000000"/>
                </a:solidFill>
                <a:latin typeface="Arial"/>
                <a:ea typeface="Arial"/>
                <a:cs typeface="Arial"/>
                <a:sym typeface="Arial"/>
              </a:rPr>
              <a:t>Direct Project Overhead Costs</a:t>
            </a:r>
            <a:endParaRPr sz="24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400">
                <a:solidFill>
                  <a:srgbClr val="000000"/>
                </a:solidFill>
                <a:latin typeface="Arial"/>
                <a:ea typeface="Arial"/>
                <a:cs typeface="Arial"/>
                <a:sym typeface="Arial"/>
              </a:rPr>
              <a:t>General and Administrative Overhead Costs</a:t>
            </a:r>
            <a:endParaRPr sz="2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1107</Words>
  <Application>Microsoft Office PowerPoint</Application>
  <PresentationFormat>On-screen Show (16:9)</PresentationFormat>
  <Paragraphs>76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Lora</vt:lpstr>
      <vt:lpstr>Roboto</vt:lpstr>
      <vt:lpstr>Geometric</vt:lpstr>
      <vt:lpstr>Essentials of Project Management </vt:lpstr>
      <vt:lpstr>6.1. Learning Objectives </vt:lpstr>
      <vt:lpstr>6.2. Resource Estimation  </vt:lpstr>
      <vt:lpstr>Resource Management</vt:lpstr>
      <vt:lpstr>Human Resources Management</vt:lpstr>
      <vt:lpstr>Managing the Team</vt:lpstr>
      <vt:lpstr>Techniques for Managing Resources</vt:lpstr>
      <vt:lpstr>6.3. Cost Estimation</vt:lpstr>
      <vt:lpstr>Cost Estimation I</vt:lpstr>
      <vt:lpstr>Cost Estimation II</vt:lpstr>
      <vt:lpstr>6.4. Understanding Cost</vt:lpstr>
      <vt:lpstr>Understanding the Budget</vt:lpstr>
      <vt:lpstr>6.5. Contingencies</vt:lpstr>
      <vt:lpstr>Contingencies </vt:lpstr>
      <vt:lpstr>6.6. Managing Budget</vt:lpstr>
      <vt:lpstr>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6</dc:title>
  <cp:lastModifiedBy>Steeves, Catherine</cp:lastModifiedBy>
  <cp:revision>1</cp:revision>
  <dcterms:modified xsi:type="dcterms:W3CDTF">2023-08-23T12:55:14Z</dcterms:modified>
</cp:coreProperties>
</file>