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08" y="1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95582794b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95582794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95582794b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95582794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2000"/>
              </a:spcBef>
              <a:spcAft>
                <a:spcPts val="0"/>
              </a:spcAft>
              <a:buClr>
                <a:schemeClr val="dk1"/>
              </a:buClr>
              <a:buSzPts val="1100"/>
              <a:buFont typeface="Arial"/>
              <a:buNone/>
            </a:pPr>
            <a:r>
              <a:rPr lang="en" sz="1350">
                <a:solidFill>
                  <a:srgbClr val="373D3F"/>
                </a:solidFill>
                <a:latin typeface="Lora"/>
                <a:ea typeface="Lora"/>
                <a:cs typeface="Lora"/>
                <a:sym typeface="Lora"/>
              </a:rPr>
              <a:t>It provides a preliminary delineation of roles and responsibilities, outlines the project objectives, identifies the main stakeholders, and defines the authority of the project manager. It serves as a reference of authority for the future of the project.</a:t>
            </a:r>
            <a:endParaRPr sz="1350">
              <a:solidFill>
                <a:srgbClr val="373D3F"/>
              </a:solidFill>
              <a:latin typeface="Lora"/>
              <a:ea typeface="Lora"/>
              <a:cs typeface="Lora"/>
              <a:sym typeface="Lor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98827e76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98827e76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2000"/>
              </a:spcBef>
              <a:spcAft>
                <a:spcPts val="0"/>
              </a:spcAft>
              <a:buNone/>
            </a:pPr>
            <a:r>
              <a:rPr lang="en" sz="1500">
                <a:solidFill>
                  <a:srgbClr val="373D3F"/>
                </a:solidFill>
              </a:rPr>
              <a:t>The project charter is used by the project manager during the planning process. </a:t>
            </a:r>
            <a:endParaRPr sz="1550">
              <a:solidFill>
                <a:srgbClr val="373D3F"/>
              </a:solidFill>
            </a:endParaRPr>
          </a:p>
          <a:p>
            <a:pPr marL="0" lvl="0" indent="0" algn="l" rtl="0">
              <a:lnSpc>
                <a:spcPct val="150000"/>
              </a:lnSpc>
              <a:spcBef>
                <a:spcPts val="2000"/>
              </a:spcBef>
              <a:spcAft>
                <a:spcPts val="0"/>
              </a:spcAft>
              <a:buClr>
                <a:schemeClr val="dk1"/>
              </a:buClr>
              <a:buSzPts val="1100"/>
              <a:buFont typeface="Arial"/>
              <a:buNone/>
            </a:pPr>
            <a:r>
              <a:rPr lang="en" sz="1550">
                <a:solidFill>
                  <a:srgbClr val="373D3F"/>
                </a:solidFill>
              </a:rPr>
              <a:t>The project charter informs the project manager about what skills will be required on the project team, as well as the general scope of work for the project.</a:t>
            </a:r>
            <a:endParaRPr sz="1550">
              <a:solidFill>
                <a:srgbClr val="373D3F"/>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98827e76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98827e76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95582794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95582794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2000"/>
              </a:spcBef>
              <a:spcAft>
                <a:spcPts val="0"/>
              </a:spcAft>
              <a:buClr>
                <a:schemeClr val="dk1"/>
              </a:buClr>
              <a:buSzPts val="1100"/>
              <a:buFont typeface="Arial"/>
              <a:buNone/>
            </a:pPr>
            <a:r>
              <a:rPr lang="en" sz="1350">
                <a:solidFill>
                  <a:srgbClr val="373D3F"/>
                </a:solidFill>
                <a:latin typeface="Lora"/>
                <a:ea typeface="Lora"/>
                <a:cs typeface="Lora"/>
                <a:sym typeface="Lora"/>
              </a:rPr>
              <a:t>The whole idea here is that when you start the project, you need to have a clear picture of all the work that needs to happen on your project, and as the project progresses, you need to keep that scope up to date and written down in the project’s scope management plan.</a:t>
            </a:r>
            <a:endParaRPr sz="1350">
              <a:solidFill>
                <a:srgbClr val="373D3F"/>
              </a:solidFill>
              <a:latin typeface="Lora"/>
              <a:ea typeface="Lora"/>
              <a:cs typeface="Lora"/>
              <a:sym typeface="Lor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95582794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95582794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50">
                <a:solidFill>
                  <a:srgbClr val="373D3F"/>
                </a:solidFill>
                <a:highlight>
                  <a:srgbClr val="FFFFFF"/>
                </a:highlight>
                <a:latin typeface="Lora"/>
                <a:ea typeface="Lora"/>
                <a:cs typeface="Lora"/>
                <a:sym typeface="Lora"/>
              </a:rPr>
              <a:t>It’s not possible to change one without changing at least one of the others.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95582794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95582794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95582794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95582794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95582794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95582794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95582794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95582794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Will be discussed in more detail in chapters 6 and 10.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95582794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95582794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98827e76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98827e76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98827e76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98827e76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98827e76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f98827e76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98827e76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98827e76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98827e76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98827e76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400"/>
              </a:spcBef>
              <a:spcAft>
                <a:spcPts val="0"/>
              </a:spcAft>
              <a:buClr>
                <a:schemeClr val="dk1"/>
              </a:buClr>
              <a:buSzPts val="1100"/>
              <a:buFont typeface="Arial"/>
              <a:buNone/>
            </a:pPr>
            <a:r>
              <a:rPr lang="en" sz="1500">
                <a:solidFill>
                  <a:srgbClr val="373D3F"/>
                </a:solidFill>
              </a:rPr>
              <a:t>If the description for a project does not meet all these criteria, then it is time to go back to the drawing board and make sure that what is being described is really a project, rather than a program or strategic goal.</a:t>
            </a:r>
            <a:endParaRPr sz="1500">
              <a:solidFill>
                <a:srgbClr val="373D3F"/>
              </a:solidFill>
            </a:endParaRPr>
          </a:p>
          <a:p>
            <a:pPr marL="0" lvl="0" indent="0" algn="l" rtl="0">
              <a:spcBef>
                <a:spcPts val="0"/>
              </a:spcBef>
              <a:spcAft>
                <a:spcPts val="0"/>
              </a:spcAft>
              <a:buNone/>
            </a:pPr>
            <a:endParaRPr sz="15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3"/>
        <p:cNvGrpSpPr/>
        <p:nvPr/>
      </p:nvGrpSpPr>
      <p:grpSpPr>
        <a:xfrm>
          <a:off x="0" y="0"/>
          <a:ext cx="0" cy="0"/>
          <a:chOff x="0" y="0"/>
          <a:chExt cx="0" cy="0"/>
        </a:xfrm>
      </p:grpSpPr>
      <p:grpSp>
        <p:nvGrpSpPr>
          <p:cNvPr id="64" name="Google Shape;64;p11"/>
          <p:cNvGrpSpPr/>
          <p:nvPr/>
        </p:nvGrpSpPr>
        <p:grpSpPr>
          <a:xfrm>
            <a:off x="6098378" y="5"/>
            <a:ext cx="3045625" cy="2030570"/>
            <a:chOff x="6098378" y="5"/>
            <a:chExt cx="3045625" cy="2030570"/>
          </a:xfrm>
        </p:grpSpPr>
        <p:sp>
          <p:nvSpPr>
            <p:cNvPr id="65" name="Google Shape;65;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1" name="Google Shape;71;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2" name="Google Shape;72;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4"/>
        <p:cNvGrpSpPr/>
        <p:nvPr/>
      </p:nvGrpSpPr>
      <p:grpSpPr>
        <a:xfrm>
          <a:off x="0" y="0"/>
          <a:ext cx="0" cy="0"/>
          <a:chOff x="0" y="0"/>
          <a:chExt cx="0" cy="0"/>
        </a:xfrm>
      </p:grpSpPr>
      <p:grpSp>
        <p:nvGrpSpPr>
          <p:cNvPr id="45" name="Google Shape;45;p8"/>
          <p:cNvGrpSpPr/>
          <p:nvPr/>
        </p:nvGrpSpPr>
        <p:grpSpPr>
          <a:xfrm>
            <a:off x="6098378" y="5"/>
            <a:ext cx="3045625" cy="2030570"/>
            <a:chOff x="6098378" y="5"/>
            <a:chExt cx="3045625" cy="2030570"/>
          </a:xfrm>
        </p:grpSpPr>
        <p:sp>
          <p:nvSpPr>
            <p:cNvPr id="46" name="Google Shape;46;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2" name="Google Shape;52;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6" name="Google Shape;56;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7" name="Google Shape;57;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9" name="Google Shape;59;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2" name="Google Shape;62;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2691265" TargetMode="External"/><Relationship Id="rId4" Type="http://schemas.openxmlformats.org/officeDocument/2006/relationships/hyperlink" Target="https://pixabay.com/users/gabrielle_cc-4448339/?utm_source=link-attribution&amp;utm_medium=referral&amp;utm_campaign=image&amp;utm_content=269126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2635397" TargetMode="External"/><Relationship Id="rId4" Type="http://schemas.openxmlformats.org/officeDocument/2006/relationships/hyperlink" Target="https://pixabay.com/users/qimono-1962238/?utm_source=link-attribution&amp;utm_medium=referral&amp;utm_campaign=image&amp;utm_content=263539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257911" TargetMode="External"/><Relationship Id="rId4" Type="http://schemas.openxmlformats.org/officeDocument/2006/relationships/hyperlink" Target="https://pixabay.com/users/jarmoluk-143740/?utm_source=link-attribution&amp;utm_medium=referral&amp;utm_campaign=image&amp;utm_content=2579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533" u="sng">
                <a:latin typeface="Arial"/>
                <a:ea typeface="Arial"/>
                <a:cs typeface="Arial"/>
                <a:sym typeface="Arial"/>
              </a:rPr>
              <a:t> </a:t>
            </a:r>
            <a:endParaRPr sz="4533" u="sng">
              <a:latin typeface="Arial"/>
              <a:ea typeface="Arial"/>
              <a:cs typeface="Arial"/>
              <a:sym typeface="Arial"/>
            </a:endParaRPr>
          </a:p>
          <a:p>
            <a:pPr marL="0" lvl="0" indent="0" algn="l" rtl="0">
              <a:spcBef>
                <a:spcPts val="0"/>
              </a:spcBef>
              <a:spcAft>
                <a:spcPts val="0"/>
              </a:spcAft>
              <a:buNone/>
            </a:pPr>
            <a:r>
              <a:rPr lang="en" sz="4400">
                <a:latin typeface="Arial"/>
                <a:ea typeface="Arial"/>
                <a:cs typeface="Arial"/>
                <a:sym typeface="Arial"/>
              </a:rPr>
              <a:t>Essentials of Project Management</a:t>
            </a:r>
            <a:endParaRPr sz="4400">
              <a:latin typeface="Arial"/>
              <a:ea typeface="Arial"/>
              <a:cs typeface="Arial"/>
              <a:sym typeface="Arial"/>
            </a:endParaRPr>
          </a:p>
        </p:txBody>
      </p:sp>
      <p:sp>
        <p:nvSpPr>
          <p:cNvPr id="80" name="Google Shape;80;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
              <a:buNone/>
            </a:pPr>
            <a:r>
              <a:rPr lang="en" sz="3013">
                <a:latin typeface="Arial"/>
                <a:ea typeface="Arial"/>
                <a:cs typeface="Arial"/>
                <a:sym typeface="Arial"/>
              </a:rPr>
              <a:t>Chapter 4 - Project Initiation </a:t>
            </a:r>
            <a:endParaRPr sz="204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369685"/>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a:latin typeface="Arial"/>
                <a:ea typeface="Arial"/>
                <a:cs typeface="Arial"/>
                <a:sym typeface="Arial"/>
              </a:rPr>
              <a:t>4.3 Weighted Decision Matrix</a:t>
            </a:r>
            <a:endParaRPr sz="3300" b="1">
              <a:latin typeface="Arial"/>
              <a:ea typeface="Arial"/>
              <a:cs typeface="Arial"/>
              <a:sym typeface="Arial"/>
            </a:endParaRPr>
          </a:p>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141" name="Google Shape;141;p22"/>
          <p:cNvSpPr txBox="1">
            <a:spLocks noGrp="1"/>
          </p:cNvSpPr>
          <p:nvPr>
            <p:ph type="body" idx="1"/>
          </p:nvPr>
        </p:nvSpPr>
        <p:spPr>
          <a:xfrm>
            <a:off x="311700" y="1229874"/>
            <a:ext cx="8520600" cy="3503625"/>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2000"/>
              </a:spcBef>
              <a:spcAft>
                <a:spcPts val="0"/>
              </a:spcAft>
              <a:buNone/>
            </a:pPr>
            <a:r>
              <a:rPr lang="en" sz="8000" b="1" dirty="0">
                <a:solidFill>
                  <a:srgbClr val="000000"/>
                </a:solidFill>
                <a:latin typeface="Arial"/>
                <a:ea typeface="Arial"/>
                <a:cs typeface="Arial"/>
                <a:sym typeface="Arial"/>
              </a:rPr>
              <a:t>A weighted decision matrix is a decision tool used by decision makers.</a:t>
            </a:r>
            <a:endParaRPr sz="1350" b="1" dirty="0">
              <a:solidFill>
                <a:srgbClr val="000000"/>
              </a:solidFill>
              <a:latin typeface="Lora"/>
              <a:ea typeface="Lora"/>
              <a:cs typeface="Lora"/>
              <a:sym typeface="Lora"/>
            </a:endParaRPr>
          </a:p>
          <a:p>
            <a:pPr marL="0" lvl="0" indent="0" algn="l" rtl="0">
              <a:lnSpc>
                <a:spcPct val="150000"/>
              </a:lnSpc>
              <a:spcBef>
                <a:spcPts val="1400"/>
              </a:spcBef>
              <a:spcAft>
                <a:spcPts val="0"/>
              </a:spcAft>
              <a:buNone/>
            </a:pPr>
            <a:r>
              <a:rPr lang="en" sz="8000" dirty="0">
                <a:solidFill>
                  <a:srgbClr val="191B26"/>
                </a:solidFill>
                <a:latin typeface="Arial"/>
                <a:ea typeface="Arial"/>
                <a:cs typeface="Arial"/>
                <a:sym typeface="Arial"/>
              </a:rPr>
              <a:t>A weighted decision matrix allows decision makers to structure and solve their problem by:</a:t>
            </a:r>
            <a:endParaRPr sz="8000" dirty="0">
              <a:solidFill>
                <a:srgbClr val="191B26"/>
              </a:solidFill>
              <a:latin typeface="Arial"/>
              <a:ea typeface="Arial"/>
              <a:cs typeface="Arial"/>
              <a:sym typeface="Arial"/>
            </a:endParaRPr>
          </a:p>
          <a:p>
            <a:pPr marL="457200" lvl="0" indent="-355600" algn="l" rtl="0">
              <a:lnSpc>
                <a:spcPct val="150000"/>
              </a:lnSpc>
              <a:spcBef>
                <a:spcPts val="1400"/>
              </a:spcBef>
              <a:spcAft>
                <a:spcPts val="0"/>
              </a:spcAft>
              <a:buClr>
                <a:srgbClr val="191B26"/>
              </a:buClr>
              <a:buSzPct val="100000"/>
              <a:buFont typeface="Arial"/>
              <a:buChar char="●"/>
            </a:pPr>
            <a:r>
              <a:rPr lang="en" sz="8000" dirty="0">
                <a:solidFill>
                  <a:srgbClr val="191B26"/>
                </a:solidFill>
                <a:latin typeface="Arial"/>
                <a:ea typeface="Arial"/>
                <a:cs typeface="Arial"/>
                <a:sym typeface="Arial"/>
              </a:rPr>
              <a:t> Specifying and prioritizing their needs with a list of criteria; then</a:t>
            </a:r>
            <a:endParaRPr sz="8000" dirty="0">
              <a:solidFill>
                <a:srgbClr val="191B26"/>
              </a:solidFill>
              <a:latin typeface="Arial"/>
              <a:ea typeface="Arial"/>
              <a:cs typeface="Arial"/>
              <a:sym typeface="Arial"/>
            </a:endParaRPr>
          </a:p>
          <a:p>
            <a:pPr marL="457200" lvl="0" indent="-355600" algn="l" rtl="0">
              <a:lnSpc>
                <a:spcPct val="150000"/>
              </a:lnSpc>
              <a:spcBef>
                <a:spcPts val="0"/>
              </a:spcBef>
              <a:spcAft>
                <a:spcPts val="0"/>
              </a:spcAft>
              <a:buClr>
                <a:srgbClr val="191B26"/>
              </a:buClr>
              <a:buSzPct val="100000"/>
              <a:buFont typeface="Arial"/>
              <a:buChar char="●"/>
            </a:pPr>
            <a:r>
              <a:rPr lang="en" sz="8000" dirty="0">
                <a:solidFill>
                  <a:srgbClr val="191B26"/>
                </a:solidFill>
                <a:latin typeface="Arial"/>
                <a:ea typeface="Arial"/>
                <a:cs typeface="Arial"/>
                <a:sym typeface="Arial"/>
              </a:rPr>
              <a:t>Evaluating, rating, and comparing the different solutions; and</a:t>
            </a:r>
            <a:endParaRPr sz="8000" dirty="0">
              <a:solidFill>
                <a:srgbClr val="191B26"/>
              </a:solidFill>
              <a:latin typeface="Arial"/>
              <a:ea typeface="Arial"/>
              <a:cs typeface="Arial"/>
              <a:sym typeface="Arial"/>
            </a:endParaRPr>
          </a:p>
          <a:p>
            <a:pPr marL="457200" lvl="0" indent="-355600" algn="l" rtl="0">
              <a:lnSpc>
                <a:spcPct val="150000"/>
              </a:lnSpc>
              <a:spcBef>
                <a:spcPts val="0"/>
              </a:spcBef>
              <a:spcAft>
                <a:spcPts val="0"/>
              </a:spcAft>
              <a:buClr>
                <a:srgbClr val="191B26"/>
              </a:buClr>
              <a:buSzPct val="100000"/>
              <a:buFont typeface="Arial"/>
              <a:buChar char="●"/>
            </a:pPr>
            <a:r>
              <a:rPr lang="en" sz="8000" dirty="0">
                <a:solidFill>
                  <a:srgbClr val="191B26"/>
                </a:solidFill>
                <a:latin typeface="Arial"/>
                <a:ea typeface="Arial"/>
                <a:cs typeface="Arial"/>
                <a:sym typeface="Arial"/>
              </a:rPr>
              <a:t>Selecting the best matching solution.</a:t>
            </a:r>
            <a:endParaRPr sz="8000" dirty="0">
              <a:solidFill>
                <a:srgbClr val="191B26"/>
              </a:solidFill>
              <a:latin typeface="Arial"/>
              <a:ea typeface="Arial"/>
              <a:cs typeface="Arial"/>
              <a:sym typeface="Arial"/>
            </a:endParaRPr>
          </a:p>
          <a:p>
            <a:pPr marL="0" lvl="0" indent="0" algn="l" rtl="0">
              <a:spcBef>
                <a:spcPts val="0"/>
              </a:spcBef>
              <a:spcAft>
                <a:spcPts val="1200"/>
              </a:spcAft>
              <a:buNone/>
            </a:pPr>
            <a:endParaRPr sz="8000"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4.4 Project Charter </a:t>
            </a:r>
            <a:endParaRPr b="1">
              <a:latin typeface="Arial"/>
              <a:ea typeface="Arial"/>
              <a:cs typeface="Arial"/>
              <a:sym typeface="Arial"/>
            </a:endParaRPr>
          </a:p>
        </p:txBody>
      </p:sp>
      <p:sp>
        <p:nvSpPr>
          <p:cNvPr id="147" name="Google Shape;147;p23"/>
          <p:cNvSpPr txBox="1">
            <a:spLocks noGrp="1"/>
          </p:cNvSpPr>
          <p:nvPr>
            <p:ph type="body" idx="1"/>
          </p:nvPr>
        </p:nvSpPr>
        <p:spPr>
          <a:xfrm>
            <a:off x="223050" y="1411425"/>
            <a:ext cx="8588700" cy="3128302"/>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solidFill>
                  <a:srgbClr val="191B26"/>
                </a:solidFill>
                <a:highlight>
                  <a:srgbClr val="FFFFFF"/>
                </a:highlight>
                <a:latin typeface="Arial"/>
                <a:ea typeface="Arial"/>
                <a:cs typeface="Arial"/>
                <a:sym typeface="Arial"/>
              </a:rPr>
              <a:t>A project charter, project definition, or project statement is a statement of </a:t>
            </a:r>
            <a:r>
              <a:rPr lang="en" sz="2000" b="1" dirty="0">
                <a:solidFill>
                  <a:srgbClr val="000000"/>
                </a:solidFill>
                <a:highlight>
                  <a:srgbClr val="FFFFFF"/>
                </a:highlight>
                <a:latin typeface="Arial"/>
                <a:ea typeface="Arial"/>
                <a:cs typeface="Arial"/>
                <a:sym typeface="Arial"/>
              </a:rPr>
              <a:t>the scope</a:t>
            </a:r>
            <a:r>
              <a:rPr lang="en" sz="2000" dirty="0">
                <a:solidFill>
                  <a:srgbClr val="000000"/>
                </a:solidFill>
                <a:highlight>
                  <a:srgbClr val="FFFFFF"/>
                </a:highlight>
                <a:latin typeface="Arial"/>
                <a:ea typeface="Arial"/>
                <a:cs typeface="Arial"/>
                <a:sym typeface="Arial"/>
              </a:rPr>
              <a:t>, </a:t>
            </a:r>
            <a:r>
              <a:rPr lang="en" sz="2000" b="1" dirty="0">
                <a:solidFill>
                  <a:srgbClr val="000000"/>
                </a:solidFill>
                <a:highlight>
                  <a:srgbClr val="FFFFFF"/>
                </a:highlight>
                <a:latin typeface="Arial"/>
                <a:ea typeface="Arial"/>
                <a:cs typeface="Arial"/>
                <a:sym typeface="Arial"/>
              </a:rPr>
              <a:t>objectives</a:t>
            </a:r>
            <a:r>
              <a:rPr lang="en" sz="2000" dirty="0">
                <a:solidFill>
                  <a:srgbClr val="000000"/>
                </a:solidFill>
                <a:highlight>
                  <a:srgbClr val="FFFFFF"/>
                </a:highlight>
                <a:latin typeface="Arial"/>
                <a:ea typeface="Arial"/>
                <a:cs typeface="Arial"/>
                <a:sym typeface="Arial"/>
              </a:rPr>
              <a:t>, and </a:t>
            </a:r>
            <a:r>
              <a:rPr lang="en" sz="2000" b="1" dirty="0">
                <a:solidFill>
                  <a:srgbClr val="000000"/>
                </a:solidFill>
                <a:highlight>
                  <a:srgbClr val="FFFFFF"/>
                </a:highlight>
                <a:latin typeface="Arial"/>
                <a:ea typeface="Arial"/>
                <a:cs typeface="Arial"/>
                <a:sym typeface="Arial"/>
              </a:rPr>
              <a:t>participants</a:t>
            </a:r>
            <a:r>
              <a:rPr lang="en" sz="2000" dirty="0">
                <a:solidFill>
                  <a:srgbClr val="000000"/>
                </a:solidFill>
                <a:highlight>
                  <a:srgbClr val="FFFFFF"/>
                </a:highlight>
                <a:latin typeface="Arial"/>
                <a:ea typeface="Arial"/>
                <a:cs typeface="Arial"/>
                <a:sym typeface="Arial"/>
              </a:rPr>
              <a:t> i</a:t>
            </a:r>
            <a:r>
              <a:rPr lang="en" sz="2000" dirty="0">
                <a:solidFill>
                  <a:srgbClr val="191B26"/>
                </a:solidFill>
                <a:highlight>
                  <a:srgbClr val="FFFFFF"/>
                </a:highlight>
                <a:latin typeface="Arial"/>
                <a:ea typeface="Arial"/>
                <a:cs typeface="Arial"/>
                <a:sym typeface="Arial"/>
              </a:rPr>
              <a:t>n a project. </a:t>
            </a:r>
            <a:endParaRPr sz="2000" dirty="0">
              <a:solidFill>
                <a:srgbClr val="191B26"/>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Project Charter I</a:t>
            </a:r>
            <a:endParaRPr b="1" dirty="0">
              <a:latin typeface="Arial"/>
              <a:ea typeface="Arial"/>
              <a:cs typeface="Arial"/>
              <a:sym typeface="Arial"/>
            </a:endParaRPr>
          </a:p>
        </p:txBody>
      </p:sp>
      <p:sp>
        <p:nvSpPr>
          <p:cNvPr id="153" name="Google Shape;153;p24"/>
          <p:cNvSpPr txBox="1">
            <a:spLocks noGrp="1"/>
          </p:cNvSpPr>
          <p:nvPr>
            <p:ph type="body" idx="1"/>
          </p:nvPr>
        </p:nvSpPr>
        <p:spPr>
          <a:xfrm>
            <a:off x="154800" y="1017800"/>
            <a:ext cx="8795562" cy="3844656"/>
          </a:xfrm>
          <a:prstGeom prst="rect">
            <a:avLst/>
          </a:prstGeom>
        </p:spPr>
        <p:txBody>
          <a:bodyPr spcFirstLastPara="1" wrap="square" lIns="91425" tIns="91425" rIns="91425" bIns="91425" anchor="t" anchorCtr="0">
            <a:normAutofit fontScale="92500" lnSpcReduction="10000"/>
          </a:bodyPr>
          <a:lstStyle/>
          <a:p>
            <a:pPr marL="0" lvl="0" indent="0" algn="l" rtl="0">
              <a:lnSpc>
                <a:spcPct val="120000"/>
              </a:lnSpc>
              <a:spcBef>
                <a:spcPts val="3600"/>
              </a:spcBef>
              <a:spcAft>
                <a:spcPts val="0"/>
              </a:spcAft>
              <a:buNone/>
            </a:pPr>
            <a:r>
              <a:rPr lang="en" sz="1700" b="1" dirty="0">
                <a:solidFill>
                  <a:srgbClr val="373D3F"/>
                </a:solidFill>
                <a:latin typeface="Arial"/>
                <a:ea typeface="Arial"/>
                <a:cs typeface="Arial"/>
                <a:sym typeface="Arial"/>
              </a:rPr>
              <a:t>Purpose of the project charter</a:t>
            </a:r>
            <a:endParaRPr sz="1700" b="1" dirty="0">
              <a:solidFill>
                <a:srgbClr val="373D3F"/>
              </a:solidFill>
              <a:latin typeface="Arial"/>
              <a:ea typeface="Arial"/>
              <a:cs typeface="Arial"/>
              <a:sym typeface="Arial"/>
            </a:endParaRPr>
          </a:p>
          <a:p>
            <a:pPr marL="0" lvl="0" indent="0" algn="l" rtl="0">
              <a:lnSpc>
                <a:spcPct val="150000"/>
              </a:lnSpc>
              <a:spcBef>
                <a:spcPts val="2400"/>
              </a:spcBef>
              <a:spcAft>
                <a:spcPts val="0"/>
              </a:spcAft>
              <a:buNone/>
            </a:pPr>
            <a:r>
              <a:rPr lang="en" sz="1900" dirty="0">
                <a:solidFill>
                  <a:srgbClr val="191B26"/>
                </a:solidFill>
                <a:latin typeface="Arial"/>
                <a:ea typeface="Arial"/>
                <a:cs typeface="Arial"/>
                <a:sym typeface="Arial"/>
              </a:rPr>
              <a:t>The purpose of a project charter is to:</a:t>
            </a:r>
            <a:endParaRPr sz="1900" dirty="0">
              <a:solidFill>
                <a:srgbClr val="191B26"/>
              </a:solidFill>
              <a:latin typeface="Arial"/>
              <a:ea typeface="Arial"/>
              <a:cs typeface="Arial"/>
              <a:sym typeface="Arial"/>
            </a:endParaRPr>
          </a:p>
          <a:p>
            <a:pPr marL="457200" lvl="0" indent="-349250" algn="l" rtl="0">
              <a:lnSpc>
                <a:spcPct val="150000"/>
              </a:lnSpc>
              <a:spcBef>
                <a:spcPts val="1900"/>
              </a:spcBef>
              <a:spcAft>
                <a:spcPts val="0"/>
              </a:spcAft>
              <a:buClr>
                <a:srgbClr val="000000"/>
              </a:buClr>
              <a:buSzPts val="1900"/>
              <a:buFont typeface="Arial"/>
              <a:buChar char="●"/>
            </a:pPr>
            <a:r>
              <a:rPr lang="en" sz="1900" dirty="0">
                <a:solidFill>
                  <a:srgbClr val="000000"/>
                </a:solidFill>
                <a:latin typeface="Arial"/>
                <a:ea typeface="Arial"/>
                <a:cs typeface="Arial"/>
                <a:sym typeface="Arial"/>
              </a:rPr>
              <a:t>Provide an understanding of the project, the reason it is being conducted, and its justification.</a:t>
            </a:r>
            <a:endParaRPr sz="1900" dirty="0">
              <a:solidFill>
                <a:srgbClr val="000000"/>
              </a:solidFill>
              <a:latin typeface="Arial"/>
              <a:ea typeface="Arial"/>
              <a:cs typeface="Arial"/>
              <a:sym typeface="Arial"/>
            </a:endParaRPr>
          </a:p>
          <a:p>
            <a:pPr marL="457200" lvl="0" indent="-349250" algn="l" rtl="0">
              <a:lnSpc>
                <a:spcPct val="150000"/>
              </a:lnSpc>
              <a:spcBef>
                <a:spcPts val="0"/>
              </a:spcBef>
              <a:spcAft>
                <a:spcPts val="0"/>
              </a:spcAft>
              <a:buClr>
                <a:srgbClr val="000000"/>
              </a:buClr>
              <a:buSzPts val="1900"/>
              <a:buFont typeface="Arial"/>
              <a:buChar char="●"/>
            </a:pPr>
            <a:r>
              <a:rPr lang="en" sz="1900" dirty="0">
                <a:solidFill>
                  <a:srgbClr val="000000"/>
                </a:solidFill>
                <a:latin typeface="Arial"/>
                <a:ea typeface="Arial"/>
                <a:cs typeface="Arial"/>
                <a:sym typeface="Arial"/>
              </a:rPr>
              <a:t>Establish early on in the project the general scope.</a:t>
            </a:r>
            <a:endParaRPr sz="1900" dirty="0">
              <a:solidFill>
                <a:srgbClr val="000000"/>
              </a:solidFill>
              <a:latin typeface="Arial"/>
              <a:ea typeface="Arial"/>
              <a:cs typeface="Arial"/>
              <a:sym typeface="Arial"/>
            </a:endParaRPr>
          </a:p>
          <a:p>
            <a:pPr marL="457200" lvl="0" indent="-349250" algn="l" rtl="0">
              <a:lnSpc>
                <a:spcPct val="150000"/>
              </a:lnSpc>
              <a:spcBef>
                <a:spcPts val="0"/>
              </a:spcBef>
              <a:spcAft>
                <a:spcPts val="0"/>
              </a:spcAft>
              <a:buClr>
                <a:srgbClr val="000000"/>
              </a:buClr>
              <a:buSzPts val="1900"/>
              <a:buFont typeface="Arial"/>
              <a:buChar char="●"/>
            </a:pPr>
            <a:r>
              <a:rPr lang="en" sz="1900" dirty="0">
                <a:solidFill>
                  <a:srgbClr val="000000"/>
                </a:solidFill>
                <a:latin typeface="Arial"/>
                <a:ea typeface="Arial"/>
                <a:cs typeface="Arial"/>
                <a:sym typeface="Arial"/>
              </a:rPr>
              <a:t>Establish the project manager and his or her authority level. A note of who will review and approve the project charter must be included.</a:t>
            </a:r>
            <a:endParaRPr sz="1900" dirty="0">
              <a:solidFill>
                <a:srgbClr val="000000"/>
              </a:solidFill>
              <a:latin typeface="Arial"/>
              <a:ea typeface="Arial"/>
              <a:cs typeface="Arial"/>
              <a:sym typeface="Arial"/>
            </a:endParaRPr>
          </a:p>
          <a:p>
            <a:pPr marL="457200" lvl="0" indent="0" algn="l" rtl="0">
              <a:lnSpc>
                <a:spcPct val="150000"/>
              </a:lnSpc>
              <a:spcBef>
                <a:spcPts val="1900"/>
              </a:spcBef>
              <a:spcAft>
                <a:spcPts val="0"/>
              </a:spcAft>
              <a:buNone/>
            </a:pPr>
            <a:endParaRPr sz="1500" b="1" dirty="0">
              <a:solidFill>
                <a:schemeClr val="dk1"/>
              </a:solidFill>
              <a:latin typeface="Arial"/>
              <a:ea typeface="Arial"/>
              <a:cs typeface="Arial"/>
              <a:sym typeface="Arial"/>
            </a:endParaRPr>
          </a:p>
          <a:p>
            <a:pPr marL="0" lvl="0" indent="0" algn="l" rtl="0">
              <a:spcBef>
                <a:spcPts val="1900"/>
              </a:spcBef>
              <a:spcAft>
                <a:spcPts val="1200"/>
              </a:spcAft>
              <a:buNone/>
            </a:pPr>
            <a:endParaRPr sz="2000"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Project Charter II </a:t>
            </a:r>
            <a:endParaRPr b="1" dirty="0">
              <a:latin typeface="Arial"/>
              <a:ea typeface="Arial"/>
              <a:cs typeface="Arial"/>
              <a:sym typeface="Arial"/>
            </a:endParaRPr>
          </a:p>
        </p:txBody>
      </p:sp>
      <p:sp>
        <p:nvSpPr>
          <p:cNvPr id="159" name="Google Shape;159;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solidFill>
                  <a:srgbClr val="191B26"/>
                </a:solidFill>
                <a:latin typeface="Arial"/>
                <a:ea typeface="Arial"/>
                <a:cs typeface="Arial"/>
                <a:sym typeface="Arial"/>
              </a:rPr>
              <a:t>What should be included in the Project Charter? </a:t>
            </a:r>
            <a:endParaRPr sz="2000" b="1">
              <a:solidFill>
                <a:srgbClr val="191B26"/>
              </a:solidFill>
              <a:latin typeface="Arial"/>
              <a:ea typeface="Arial"/>
              <a:cs typeface="Arial"/>
              <a:sym typeface="Arial"/>
            </a:endParaRPr>
          </a:p>
          <a:p>
            <a:pPr marL="457200" lvl="0" indent="-355600" algn="l" rtl="0">
              <a:spcBef>
                <a:spcPts val="1200"/>
              </a:spcBef>
              <a:spcAft>
                <a:spcPts val="0"/>
              </a:spcAft>
              <a:buClr>
                <a:srgbClr val="000000"/>
              </a:buClr>
              <a:buSzPts val="2000"/>
              <a:buFont typeface="Arial"/>
              <a:buChar char="●"/>
            </a:pPr>
            <a:r>
              <a:rPr lang="en" sz="2000">
                <a:solidFill>
                  <a:srgbClr val="000000"/>
                </a:solidFill>
                <a:latin typeface="Arial"/>
                <a:ea typeface="Arial"/>
                <a:cs typeface="Arial"/>
                <a:sym typeface="Arial"/>
              </a:rPr>
              <a:t>Background</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Business Case </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Goals </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Key Stakeholders </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Major Milestones</a:t>
            </a: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Project Budget </a:t>
            </a:r>
            <a:endParaRPr sz="20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4.5 Project Scope </a:t>
            </a:r>
            <a:endParaRPr b="1">
              <a:latin typeface="Arial"/>
              <a:ea typeface="Arial"/>
              <a:cs typeface="Arial"/>
              <a:sym typeface="Arial"/>
            </a:endParaRPr>
          </a:p>
        </p:txBody>
      </p:sp>
      <p:sp>
        <p:nvSpPr>
          <p:cNvPr id="165" name="Google Shape;165;p26"/>
          <p:cNvSpPr txBox="1">
            <a:spLocks noGrp="1"/>
          </p:cNvSpPr>
          <p:nvPr>
            <p:ph type="body" idx="1"/>
          </p:nvPr>
        </p:nvSpPr>
        <p:spPr>
          <a:xfrm>
            <a:off x="311700" y="1804500"/>
            <a:ext cx="8520600" cy="2821288"/>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rgbClr val="373D3F"/>
                </a:solidFill>
                <a:highlight>
                  <a:srgbClr val="FFFFFF"/>
                </a:highlight>
                <a:latin typeface="Arial"/>
                <a:ea typeface="Arial"/>
                <a:cs typeface="Arial"/>
                <a:sym typeface="Arial"/>
              </a:rPr>
              <a:t>The scope planning process is the very first thing you do to manage your scope. </a:t>
            </a:r>
            <a:r>
              <a:rPr lang="en" sz="2000">
                <a:solidFill>
                  <a:srgbClr val="000000"/>
                </a:solidFill>
                <a:highlight>
                  <a:srgbClr val="FFFFFF"/>
                </a:highlight>
                <a:latin typeface="Arial"/>
                <a:ea typeface="Arial"/>
                <a:cs typeface="Arial"/>
                <a:sym typeface="Arial"/>
              </a:rPr>
              <a:t>Project scope planning is concerned with the definition of all the work needed to successfully meet the project objectives</a:t>
            </a:r>
            <a:r>
              <a:rPr lang="en" sz="2000" b="1">
                <a:solidFill>
                  <a:srgbClr val="000000"/>
                </a:solidFill>
                <a:highlight>
                  <a:srgbClr val="FFFFFF"/>
                </a:highlight>
                <a:latin typeface="Arial"/>
                <a:ea typeface="Arial"/>
                <a:cs typeface="Arial"/>
                <a:sym typeface="Arial"/>
              </a:rPr>
              <a:t>.</a:t>
            </a:r>
            <a:endParaRPr sz="2000" b="1">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4.6 Managing The Scope </a:t>
            </a:r>
            <a:endParaRPr b="1">
              <a:latin typeface="Arial"/>
              <a:ea typeface="Arial"/>
              <a:cs typeface="Arial"/>
              <a:sym typeface="Arial"/>
            </a:endParaRPr>
          </a:p>
        </p:txBody>
      </p:sp>
      <p:sp>
        <p:nvSpPr>
          <p:cNvPr id="171" name="Google Shape;171;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8113" b="1">
                <a:solidFill>
                  <a:srgbClr val="373D3F"/>
                </a:solidFill>
                <a:highlight>
                  <a:srgbClr val="FFFFFF"/>
                </a:highlight>
                <a:latin typeface="Arial"/>
                <a:ea typeface="Arial"/>
                <a:cs typeface="Arial"/>
                <a:sym typeface="Arial"/>
              </a:rPr>
              <a:t>Constraints of Project Management: </a:t>
            </a:r>
            <a:endParaRPr sz="8113" b="1">
              <a:solidFill>
                <a:srgbClr val="373D3F"/>
              </a:solidFill>
              <a:highlight>
                <a:srgbClr val="FFFFFF"/>
              </a:highlight>
              <a:latin typeface="Arial"/>
              <a:ea typeface="Arial"/>
              <a:cs typeface="Arial"/>
              <a:sym typeface="Arial"/>
            </a:endParaRPr>
          </a:p>
          <a:p>
            <a:pPr marL="0" lvl="0" indent="0" algn="l" rtl="0">
              <a:spcBef>
                <a:spcPts val="1200"/>
              </a:spcBef>
              <a:spcAft>
                <a:spcPts val="0"/>
              </a:spcAft>
              <a:buNone/>
            </a:pPr>
            <a:endParaRPr sz="1350">
              <a:solidFill>
                <a:srgbClr val="373D3F"/>
              </a:solidFill>
              <a:highlight>
                <a:srgbClr val="FFFFFF"/>
              </a:highlight>
              <a:latin typeface="Lora"/>
              <a:ea typeface="Lora"/>
              <a:cs typeface="Lora"/>
              <a:sym typeface="Lora"/>
            </a:endParaRPr>
          </a:p>
          <a:p>
            <a:pPr marL="457200" lvl="0" indent="-355600" algn="l" rtl="0">
              <a:spcBef>
                <a:spcPts val="1200"/>
              </a:spcBef>
              <a:spcAft>
                <a:spcPts val="0"/>
              </a:spcAft>
              <a:buClr>
                <a:srgbClr val="000000"/>
              </a:buClr>
              <a:buSzPct val="100000"/>
              <a:buFont typeface="Arial"/>
              <a:buChar char="●"/>
            </a:pPr>
            <a:r>
              <a:rPr lang="en" sz="8000">
                <a:solidFill>
                  <a:srgbClr val="000000"/>
                </a:solidFill>
                <a:highlight>
                  <a:srgbClr val="FFFFFF"/>
                </a:highlight>
                <a:latin typeface="Arial"/>
                <a:ea typeface="Arial"/>
                <a:cs typeface="Arial"/>
                <a:sym typeface="Arial"/>
              </a:rPr>
              <a:t>Time</a:t>
            </a:r>
            <a:endParaRPr sz="80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endParaRPr sz="8000">
              <a:solidFill>
                <a:srgbClr val="000000"/>
              </a:solidFill>
              <a:highlight>
                <a:srgbClr val="FFFFFF"/>
              </a:highlight>
              <a:latin typeface="Arial"/>
              <a:ea typeface="Arial"/>
              <a:cs typeface="Arial"/>
              <a:sym typeface="Arial"/>
            </a:endParaRPr>
          </a:p>
          <a:p>
            <a:pPr marL="457200" lvl="0" indent="-355600" algn="l" rtl="0">
              <a:spcBef>
                <a:spcPts val="1200"/>
              </a:spcBef>
              <a:spcAft>
                <a:spcPts val="0"/>
              </a:spcAft>
              <a:buClr>
                <a:srgbClr val="000000"/>
              </a:buClr>
              <a:buSzPct val="100000"/>
              <a:buFont typeface="Arial"/>
              <a:buChar char="●"/>
            </a:pPr>
            <a:r>
              <a:rPr lang="en" sz="8000">
                <a:solidFill>
                  <a:srgbClr val="000000"/>
                </a:solidFill>
                <a:highlight>
                  <a:srgbClr val="FFFFFF"/>
                </a:highlight>
                <a:latin typeface="Arial"/>
                <a:ea typeface="Arial"/>
                <a:cs typeface="Arial"/>
                <a:sym typeface="Arial"/>
              </a:rPr>
              <a:t>Cost </a:t>
            </a:r>
            <a:endParaRPr sz="80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endParaRPr sz="8000">
              <a:solidFill>
                <a:srgbClr val="000000"/>
              </a:solidFill>
              <a:highlight>
                <a:srgbClr val="FFFFFF"/>
              </a:highlight>
              <a:latin typeface="Arial"/>
              <a:ea typeface="Arial"/>
              <a:cs typeface="Arial"/>
              <a:sym typeface="Arial"/>
            </a:endParaRPr>
          </a:p>
          <a:p>
            <a:pPr marL="457200" lvl="0" indent="-355600" algn="l" rtl="0">
              <a:spcBef>
                <a:spcPts val="1200"/>
              </a:spcBef>
              <a:spcAft>
                <a:spcPts val="0"/>
              </a:spcAft>
              <a:buClr>
                <a:srgbClr val="000000"/>
              </a:buClr>
              <a:buSzPct val="100000"/>
              <a:buFont typeface="Arial"/>
              <a:buChar char="●"/>
            </a:pPr>
            <a:r>
              <a:rPr lang="en" sz="8000">
                <a:solidFill>
                  <a:srgbClr val="000000"/>
                </a:solidFill>
                <a:highlight>
                  <a:srgbClr val="FFFFFF"/>
                </a:highlight>
                <a:latin typeface="Arial"/>
                <a:ea typeface="Arial"/>
                <a:cs typeface="Arial"/>
                <a:sym typeface="Arial"/>
              </a:rPr>
              <a:t>Scope </a:t>
            </a:r>
            <a:endParaRPr sz="80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endParaRPr sz="2850" b="1">
              <a:solidFill>
                <a:schemeClr val="dk1"/>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Managing The Scope </a:t>
            </a:r>
            <a:endParaRPr b="1">
              <a:latin typeface="Arial"/>
              <a:ea typeface="Arial"/>
              <a:cs typeface="Arial"/>
              <a:sym typeface="Arial"/>
            </a:endParaRPr>
          </a:p>
        </p:txBody>
      </p:sp>
      <p:sp>
        <p:nvSpPr>
          <p:cNvPr id="177" name="Google Shape;177;p28"/>
          <p:cNvSpPr txBox="1">
            <a:spLocks noGrp="1"/>
          </p:cNvSpPr>
          <p:nvPr>
            <p:ph type="body" idx="1"/>
          </p:nvPr>
        </p:nvSpPr>
        <p:spPr>
          <a:xfrm>
            <a:off x="311700" y="1603200"/>
            <a:ext cx="8520600" cy="2818193"/>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solidFill>
                  <a:srgbClr val="373D3F"/>
                </a:solidFill>
                <a:highlight>
                  <a:srgbClr val="FFFFFF"/>
                </a:highlight>
                <a:latin typeface="Arial"/>
                <a:ea typeface="Arial"/>
                <a:cs typeface="Arial"/>
                <a:sym typeface="Arial"/>
              </a:rPr>
              <a:t>The initiation phase is too early in the project to nail down precise details about time and cost, but it is a good time to think long and hard about scope, which is “all of the work that needs to be done to provide the product or service your project is delivering” (Martinez n.d., 2018).</a:t>
            </a:r>
            <a:endParaRPr sz="20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Key Takeaways</a:t>
            </a:r>
            <a:endParaRPr b="1">
              <a:latin typeface="Arial"/>
              <a:ea typeface="Arial"/>
              <a:cs typeface="Arial"/>
              <a:sym typeface="Arial"/>
            </a:endParaRPr>
          </a:p>
        </p:txBody>
      </p:sp>
      <p:sp>
        <p:nvSpPr>
          <p:cNvPr id="183" name="Google Shape;183;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191B26"/>
              </a:buClr>
              <a:buSzPts val="2000"/>
              <a:buFont typeface="Arial"/>
              <a:buAutoNum type="arabicPeriod"/>
            </a:pPr>
            <a:r>
              <a:rPr lang="en" sz="2000" dirty="0">
                <a:solidFill>
                  <a:srgbClr val="191B26"/>
                </a:solidFill>
                <a:latin typeface="Arial"/>
                <a:ea typeface="Arial"/>
                <a:cs typeface="Arial"/>
                <a:sym typeface="Arial"/>
              </a:rPr>
              <a:t>The SMART Criteria should be used when defining projects </a:t>
            </a:r>
            <a:endParaRPr sz="2000" dirty="0">
              <a:solidFill>
                <a:srgbClr val="191B26"/>
              </a:solidFill>
              <a:latin typeface="Arial"/>
              <a:ea typeface="Arial"/>
              <a:cs typeface="Arial"/>
              <a:sym typeface="Arial"/>
            </a:endParaRPr>
          </a:p>
          <a:p>
            <a:pPr marL="457200" lvl="0" indent="-355600" algn="l" rtl="0">
              <a:lnSpc>
                <a:spcPct val="150000"/>
              </a:lnSpc>
              <a:spcBef>
                <a:spcPts val="0"/>
              </a:spcBef>
              <a:spcAft>
                <a:spcPts val="0"/>
              </a:spcAft>
              <a:buClr>
                <a:srgbClr val="191B26"/>
              </a:buClr>
              <a:buSzPts val="2000"/>
              <a:buFont typeface="Arial"/>
              <a:buAutoNum type="arabicPeriod"/>
            </a:pPr>
            <a:r>
              <a:rPr lang="en" sz="2000" dirty="0">
                <a:solidFill>
                  <a:srgbClr val="191B26"/>
                </a:solidFill>
                <a:latin typeface="Arial"/>
                <a:ea typeface="Arial"/>
                <a:cs typeface="Arial"/>
                <a:sym typeface="Arial"/>
              </a:rPr>
              <a:t>A weighted decision matrix is a decision tool used by decision makers.</a:t>
            </a:r>
            <a:endParaRPr sz="2000" dirty="0">
              <a:solidFill>
                <a:srgbClr val="191B26"/>
              </a:solidFill>
              <a:latin typeface="Arial"/>
              <a:ea typeface="Arial"/>
              <a:cs typeface="Arial"/>
              <a:sym typeface="Arial"/>
            </a:endParaRPr>
          </a:p>
          <a:p>
            <a:pPr marL="457200" lvl="0" indent="-355600" algn="l" rtl="0">
              <a:spcBef>
                <a:spcPts val="0"/>
              </a:spcBef>
              <a:spcAft>
                <a:spcPts val="0"/>
              </a:spcAft>
              <a:buClr>
                <a:srgbClr val="191B26"/>
              </a:buClr>
              <a:buSzPts val="2000"/>
              <a:buFont typeface="Arial"/>
              <a:buAutoNum type="arabicPeriod"/>
            </a:pPr>
            <a:r>
              <a:rPr lang="en" sz="2000" dirty="0">
                <a:solidFill>
                  <a:srgbClr val="191B26"/>
                </a:solidFill>
                <a:highlight>
                  <a:srgbClr val="FFFFFF"/>
                </a:highlight>
                <a:latin typeface="Arial"/>
                <a:ea typeface="Arial"/>
                <a:cs typeface="Arial"/>
                <a:sym typeface="Arial"/>
              </a:rPr>
              <a:t>A project charter, project definition, or project statement is a statement of the scope, objectives, and participants in a project. </a:t>
            </a:r>
            <a:endParaRPr sz="2000" dirty="0">
              <a:solidFill>
                <a:srgbClr val="191B2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33" b="1">
                <a:latin typeface="Arial"/>
                <a:ea typeface="Arial"/>
                <a:cs typeface="Arial"/>
                <a:sym typeface="Arial"/>
              </a:rPr>
              <a:t>4.1. Learning Outcomes</a:t>
            </a:r>
            <a:r>
              <a:rPr lang="en" b="1"/>
              <a:t> </a:t>
            </a:r>
            <a:endParaRPr b="1"/>
          </a:p>
        </p:txBody>
      </p:sp>
      <p:sp>
        <p:nvSpPr>
          <p:cNvPr id="86" name="Google Shape;86;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a:buFont typeface="+mj-lt"/>
              <a:buAutoNum type="arabicPeriod"/>
            </a:pPr>
            <a:r>
              <a:rPr lang="en-CA" dirty="0">
                <a:solidFill>
                  <a:schemeClr val="bg2"/>
                </a:solidFill>
                <a:latin typeface="Arial" panose="020B0604020202020204" pitchFamily="34" charset="0"/>
                <a:cs typeface="Arial" panose="020B0604020202020204" pitchFamily="34" charset="0"/>
              </a:rPr>
              <a:t>Explain the three broad categories of projects</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Discuss SMART criteria for developing and defining projects</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Explain the types of costs that need to be considered (Direct Costs, and Overhead Cost)</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Describe the elements of a project charter and explain its role in the initiation phase</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Identify the value of a project charter to project success</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Explain issues related to project scope</a:t>
            </a:r>
          </a:p>
          <a:p>
            <a:pPr>
              <a:buFont typeface="+mj-lt"/>
              <a:buAutoNum type="arabicPeriod"/>
            </a:pPr>
            <a:r>
              <a:rPr lang="en-CA">
                <a:solidFill>
                  <a:schemeClr val="bg2"/>
                </a:solidFill>
                <a:latin typeface="Arial" panose="020B0604020202020204" pitchFamily="34" charset="0"/>
                <a:cs typeface="Arial" panose="020B0604020202020204" pitchFamily="34" charset="0"/>
              </a:rPr>
              <a:t>Use </a:t>
            </a:r>
            <a:r>
              <a:rPr lang="en-CA" dirty="0">
                <a:solidFill>
                  <a:schemeClr val="bg2"/>
                </a:solidFill>
                <a:latin typeface="Arial" panose="020B0604020202020204" pitchFamily="34" charset="0"/>
                <a:cs typeface="Arial" panose="020B0604020202020204" pitchFamily="34" charset="0"/>
              </a:rPr>
              <a:t>how to use a simple checklist and a weighted scoring model</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Identify project requirements</a:t>
            </a:r>
          </a:p>
          <a:p>
            <a:pPr marL="0" lvl="0" indent="0" algn="l" rtl="0">
              <a:lnSpc>
                <a:spcPct val="95000"/>
              </a:lnSpc>
              <a:spcBef>
                <a:spcPts val="1000"/>
              </a:spcBef>
              <a:spcAft>
                <a:spcPts val="1200"/>
              </a:spcAft>
              <a:buSzPts val="770"/>
              <a:buNone/>
            </a:pPr>
            <a:endParaRPr sz="1600" dirty="0">
              <a:solidFill>
                <a:schemeClr val="bg2"/>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14348" y="65785"/>
            <a:ext cx="8520600" cy="1394625"/>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4900"/>
              </a:spcBef>
              <a:spcAft>
                <a:spcPts val="0"/>
              </a:spcAft>
              <a:buNone/>
            </a:pPr>
            <a:r>
              <a:rPr lang="en" sz="3372" b="1" dirty="0">
                <a:latin typeface="Arial"/>
                <a:ea typeface="Arial"/>
                <a:cs typeface="Arial"/>
                <a:sym typeface="Arial"/>
              </a:rPr>
              <a:t>4.2. Strategic Alignment</a:t>
            </a:r>
            <a:endParaRPr sz="3372" b="1" dirty="0">
              <a:latin typeface="Arial"/>
              <a:ea typeface="Arial"/>
              <a:cs typeface="Arial"/>
              <a:sym typeface="Arial"/>
            </a:endParaRPr>
          </a:p>
          <a:p>
            <a:pPr marL="0" lvl="0" indent="0" algn="l" rtl="0">
              <a:lnSpc>
                <a:spcPct val="115000"/>
              </a:lnSpc>
              <a:spcBef>
                <a:spcPts val="330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92" name="Google Shape;92;p15"/>
          <p:cNvSpPr txBox="1">
            <a:spLocks noGrp="1"/>
          </p:cNvSpPr>
          <p:nvPr>
            <p:ph type="body" idx="1"/>
          </p:nvPr>
        </p:nvSpPr>
        <p:spPr>
          <a:xfrm>
            <a:off x="114348" y="1249610"/>
            <a:ext cx="8520600" cy="3339000"/>
          </a:xfrm>
          <a:prstGeom prst="rect">
            <a:avLst/>
          </a:prstGeom>
        </p:spPr>
        <p:txBody>
          <a:bodyPr spcFirstLastPara="1" wrap="square" lIns="91425" tIns="91425" rIns="91425" bIns="91425" anchor="t" anchorCtr="0">
            <a:normAutofit fontScale="85000" lnSpcReduction="10000"/>
          </a:bodyPr>
          <a:lstStyle/>
          <a:p>
            <a:pPr marL="0" lvl="0" indent="0" algn="l" rtl="0">
              <a:lnSpc>
                <a:spcPct val="150000"/>
              </a:lnSpc>
              <a:spcBef>
                <a:spcPts val="2000"/>
              </a:spcBef>
              <a:spcAft>
                <a:spcPts val="0"/>
              </a:spcAft>
              <a:buNone/>
            </a:pPr>
            <a:r>
              <a:rPr lang="en" sz="2000" dirty="0">
                <a:solidFill>
                  <a:srgbClr val="373D3F"/>
                </a:solidFill>
                <a:highlight>
                  <a:srgbClr val="FFFFFF"/>
                </a:highlight>
                <a:latin typeface="Arial"/>
                <a:ea typeface="Arial"/>
                <a:cs typeface="Arial"/>
                <a:sym typeface="Arial"/>
              </a:rPr>
              <a:t>In many new project endeavors, we need to find out if our project is financially feasible. </a:t>
            </a:r>
          </a:p>
          <a:p>
            <a:pPr>
              <a:buFont typeface="Arial" panose="020B0604020202020204" pitchFamily="34" charset="0"/>
              <a:buChar char="•"/>
            </a:pPr>
            <a:r>
              <a:rPr lang="en-US" sz="2000" dirty="0"/>
              <a:t>A detailed description of the problem or opportunity with headings such as Introduction, Business Objectives, Problem/Opportunity Statement, Assumptions, and Constraints</a:t>
            </a:r>
          </a:p>
          <a:p>
            <a:pPr>
              <a:buFont typeface="Arial" panose="020B0604020202020204" pitchFamily="34" charset="0"/>
              <a:buChar char="•"/>
            </a:pPr>
            <a:r>
              <a:rPr lang="en-US" sz="2000" dirty="0"/>
              <a:t>A list of the alternative solutions available</a:t>
            </a:r>
          </a:p>
          <a:p>
            <a:pPr>
              <a:buFont typeface="Arial" panose="020B0604020202020204" pitchFamily="34" charset="0"/>
              <a:buChar char="•"/>
            </a:pPr>
            <a:r>
              <a:rPr lang="en-US" sz="2000" dirty="0"/>
              <a:t>An analysis of the business benefits, costs, risks, and issues</a:t>
            </a:r>
          </a:p>
          <a:p>
            <a:pPr>
              <a:buFont typeface="Arial" panose="020B0604020202020204" pitchFamily="34" charset="0"/>
              <a:buChar char="•"/>
            </a:pPr>
            <a:r>
              <a:rPr lang="en-US" sz="2000" dirty="0"/>
              <a:t>A description of the preferred solution</a:t>
            </a:r>
          </a:p>
          <a:p>
            <a:pPr>
              <a:buFont typeface="Arial" panose="020B0604020202020204" pitchFamily="34" charset="0"/>
              <a:buChar char="•"/>
            </a:pPr>
            <a:r>
              <a:rPr lang="en-US" sz="2000" dirty="0"/>
              <a:t>Main project requirements</a:t>
            </a:r>
          </a:p>
          <a:p>
            <a:pPr>
              <a:buFont typeface="Arial" panose="020B0604020202020204" pitchFamily="34" charset="0"/>
              <a:buChar char="•"/>
            </a:pPr>
            <a:r>
              <a:rPr lang="en-US" sz="2000" dirty="0"/>
              <a:t>A summarized plan for implementation that includes a schedule and financial analysis</a:t>
            </a:r>
          </a:p>
          <a:p>
            <a:pPr marL="0" lvl="0" indent="0" algn="l" rtl="0">
              <a:lnSpc>
                <a:spcPct val="150000"/>
              </a:lnSpc>
              <a:spcBef>
                <a:spcPts val="2000"/>
              </a:spcBef>
              <a:spcAft>
                <a:spcPts val="0"/>
              </a:spcAft>
              <a:buNone/>
            </a:pPr>
            <a:endParaRPr sz="2000" dirty="0">
              <a:solidFill>
                <a:srgbClr val="373D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SMART Project Objectives</a:t>
            </a:r>
            <a:endParaRPr b="1" dirty="0">
              <a:latin typeface="Arial"/>
              <a:ea typeface="Arial"/>
              <a:cs typeface="Arial"/>
              <a:sym typeface="Arial"/>
            </a:endParaRPr>
          </a:p>
        </p:txBody>
      </p:sp>
      <p:sp>
        <p:nvSpPr>
          <p:cNvPr id="98" name="Google Shape;98;p16"/>
          <p:cNvSpPr txBox="1">
            <a:spLocks noGrp="1"/>
          </p:cNvSpPr>
          <p:nvPr>
            <p:ph type="body" idx="1"/>
          </p:nvPr>
        </p:nvSpPr>
        <p:spPr>
          <a:xfrm>
            <a:off x="311700" y="1229875"/>
            <a:ext cx="3328976"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dirty="0">
                <a:solidFill>
                  <a:srgbClr val="000000"/>
                </a:solidFill>
                <a:latin typeface="Arial"/>
                <a:ea typeface="Arial"/>
                <a:cs typeface="Arial"/>
                <a:sym typeface="Arial"/>
              </a:rPr>
              <a:t>S</a:t>
            </a:r>
            <a:r>
              <a:rPr lang="en" sz="2000" dirty="0">
                <a:solidFill>
                  <a:srgbClr val="000000"/>
                </a:solidFill>
                <a:latin typeface="Arial"/>
                <a:ea typeface="Arial"/>
                <a:cs typeface="Arial"/>
                <a:sym typeface="Arial"/>
              </a:rPr>
              <a:t>- Specific </a:t>
            </a:r>
            <a:endParaRPr sz="2000" dirty="0">
              <a:solidFill>
                <a:srgbClr val="000000"/>
              </a:solidFill>
              <a:latin typeface="Arial"/>
              <a:ea typeface="Arial"/>
              <a:cs typeface="Arial"/>
              <a:sym typeface="Arial"/>
            </a:endParaRPr>
          </a:p>
          <a:p>
            <a:pPr marL="0" lvl="0" indent="0" algn="l" rtl="0">
              <a:spcBef>
                <a:spcPts val="1200"/>
              </a:spcBef>
              <a:spcAft>
                <a:spcPts val="0"/>
              </a:spcAft>
              <a:buNone/>
            </a:pPr>
            <a:r>
              <a:rPr lang="en" sz="2000" b="1" dirty="0">
                <a:solidFill>
                  <a:srgbClr val="000000"/>
                </a:solidFill>
                <a:latin typeface="Arial"/>
                <a:ea typeface="Arial"/>
                <a:cs typeface="Arial"/>
                <a:sym typeface="Arial"/>
              </a:rPr>
              <a:t>M</a:t>
            </a:r>
            <a:r>
              <a:rPr lang="en" sz="2000" dirty="0">
                <a:solidFill>
                  <a:srgbClr val="000000"/>
                </a:solidFill>
                <a:latin typeface="Arial"/>
                <a:ea typeface="Arial"/>
                <a:cs typeface="Arial"/>
                <a:sym typeface="Arial"/>
              </a:rPr>
              <a:t>- Measurable </a:t>
            </a:r>
            <a:endParaRPr sz="2000" dirty="0">
              <a:solidFill>
                <a:srgbClr val="000000"/>
              </a:solidFill>
              <a:latin typeface="Arial"/>
              <a:ea typeface="Arial"/>
              <a:cs typeface="Arial"/>
              <a:sym typeface="Arial"/>
            </a:endParaRPr>
          </a:p>
          <a:p>
            <a:pPr marL="0" lvl="0" indent="0" algn="l" rtl="0">
              <a:spcBef>
                <a:spcPts val="1200"/>
              </a:spcBef>
              <a:spcAft>
                <a:spcPts val="0"/>
              </a:spcAft>
              <a:buNone/>
            </a:pPr>
            <a:r>
              <a:rPr lang="en" sz="2000" b="1" dirty="0">
                <a:solidFill>
                  <a:srgbClr val="000000"/>
                </a:solidFill>
                <a:latin typeface="Arial"/>
                <a:ea typeface="Arial"/>
                <a:cs typeface="Arial"/>
                <a:sym typeface="Arial"/>
              </a:rPr>
              <a:t>A</a:t>
            </a:r>
            <a:r>
              <a:rPr lang="en" sz="2000" dirty="0">
                <a:solidFill>
                  <a:srgbClr val="000000"/>
                </a:solidFill>
                <a:latin typeface="Arial"/>
                <a:ea typeface="Arial"/>
                <a:cs typeface="Arial"/>
                <a:sym typeface="Arial"/>
              </a:rPr>
              <a:t>- Assignable </a:t>
            </a:r>
            <a:endParaRPr sz="2000" dirty="0">
              <a:solidFill>
                <a:srgbClr val="000000"/>
              </a:solidFill>
              <a:latin typeface="Arial"/>
              <a:ea typeface="Arial"/>
              <a:cs typeface="Arial"/>
              <a:sym typeface="Arial"/>
            </a:endParaRPr>
          </a:p>
          <a:p>
            <a:pPr marL="0" lvl="0" indent="0" algn="l" rtl="0">
              <a:spcBef>
                <a:spcPts val="1200"/>
              </a:spcBef>
              <a:spcAft>
                <a:spcPts val="0"/>
              </a:spcAft>
              <a:buNone/>
            </a:pPr>
            <a:r>
              <a:rPr lang="en" sz="2000" b="1" dirty="0">
                <a:solidFill>
                  <a:srgbClr val="000000"/>
                </a:solidFill>
                <a:latin typeface="Arial"/>
                <a:ea typeface="Arial"/>
                <a:cs typeface="Arial"/>
                <a:sym typeface="Arial"/>
              </a:rPr>
              <a:t>R</a:t>
            </a:r>
            <a:r>
              <a:rPr lang="en" sz="2000" dirty="0">
                <a:solidFill>
                  <a:srgbClr val="000000"/>
                </a:solidFill>
                <a:latin typeface="Arial"/>
                <a:ea typeface="Arial"/>
                <a:cs typeface="Arial"/>
                <a:sym typeface="Arial"/>
              </a:rPr>
              <a:t>- Realistic </a:t>
            </a:r>
            <a:endParaRPr sz="2000" dirty="0">
              <a:solidFill>
                <a:srgbClr val="000000"/>
              </a:solidFill>
              <a:latin typeface="Arial"/>
              <a:ea typeface="Arial"/>
              <a:cs typeface="Arial"/>
              <a:sym typeface="Arial"/>
            </a:endParaRPr>
          </a:p>
          <a:p>
            <a:pPr marL="0" lvl="0" indent="0" algn="l" rtl="0">
              <a:spcBef>
                <a:spcPts val="1200"/>
              </a:spcBef>
              <a:spcAft>
                <a:spcPts val="1200"/>
              </a:spcAft>
              <a:buNone/>
            </a:pPr>
            <a:r>
              <a:rPr lang="en" sz="2000" b="1" dirty="0">
                <a:solidFill>
                  <a:srgbClr val="000000"/>
                </a:solidFill>
                <a:latin typeface="Arial"/>
                <a:ea typeface="Arial"/>
                <a:cs typeface="Arial"/>
                <a:sym typeface="Arial"/>
              </a:rPr>
              <a:t>T</a:t>
            </a:r>
            <a:r>
              <a:rPr lang="en" sz="2000" dirty="0">
                <a:solidFill>
                  <a:srgbClr val="000000"/>
                </a:solidFill>
                <a:latin typeface="Arial"/>
                <a:ea typeface="Arial"/>
                <a:cs typeface="Arial"/>
                <a:sym typeface="Arial"/>
              </a:rPr>
              <a:t>- Time Related </a:t>
            </a:r>
            <a:endParaRPr sz="2000" dirty="0">
              <a:solidFill>
                <a:srgbClr val="000000"/>
              </a:solidFill>
              <a:latin typeface="Arial"/>
              <a:ea typeface="Arial"/>
              <a:cs typeface="Arial"/>
              <a:sym typeface="Arial"/>
            </a:endParaRPr>
          </a:p>
        </p:txBody>
      </p:sp>
      <p:pic>
        <p:nvPicPr>
          <p:cNvPr id="99" name="Google Shape;99;p16" descr="Set Goals" title="Decorative image"/>
          <p:cNvPicPr preferRelativeResize="0"/>
          <p:nvPr/>
        </p:nvPicPr>
        <p:blipFill>
          <a:blip r:embed="rId3">
            <a:alphaModFix/>
          </a:blip>
          <a:stretch>
            <a:fillRect/>
          </a:stretch>
        </p:blipFill>
        <p:spPr>
          <a:xfrm>
            <a:off x="3834225" y="1017800"/>
            <a:ext cx="4804526" cy="3442951"/>
          </a:xfrm>
          <a:prstGeom prst="rect">
            <a:avLst/>
          </a:prstGeom>
          <a:noFill/>
          <a:ln>
            <a:noFill/>
          </a:ln>
        </p:spPr>
      </p:pic>
      <p:sp>
        <p:nvSpPr>
          <p:cNvPr id="100" name="Google Shape;100;p16"/>
          <p:cNvSpPr txBox="1"/>
          <p:nvPr/>
        </p:nvSpPr>
        <p:spPr>
          <a:xfrm>
            <a:off x="5704625" y="4527750"/>
            <a:ext cx="2800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rPr>
              <a:t>Image by </a:t>
            </a:r>
            <a:r>
              <a:rPr lang="en" sz="1100" u="sng">
                <a:solidFill>
                  <a:srgbClr val="191B26"/>
                </a:solidFill>
                <a:hlinkClick r:id="rId4">
                  <a:extLst>
                    <a:ext uri="{A12FA001-AC4F-418D-AE19-62706E023703}">
                      <ahyp:hlinkClr xmlns:ahyp="http://schemas.microsoft.com/office/drawing/2018/hyperlinkcolor" val="tx"/>
                    </a:ext>
                  </a:extLst>
                </a:hlinkClick>
              </a:rPr>
              <a:t>gabrielle_cc</a:t>
            </a:r>
            <a:r>
              <a:rPr lang="en" sz="1100">
                <a:solidFill>
                  <a:srgbClr val="191B26"/>
                </a:solidFill>
              </a:rPr>
              <a:t> from </a:t>
            </a:r>
            <a:r>
              <a:rPr lang="en" sz="1100" u="sng">
                <a:solidFill>
                  <a:srgbClr val="191B26"/>
                </a:solidFill>
                <a:hlinkClick r:id="rId5">
                  <a:extLst>
                    <a:ext uri="{A12FA001-AC4F-418D-AE19-62706E023703}">
                      <ahyp:hlinkClr xmlns:ahyp="http://schemas.microsoft.com/office/drawing/2018/hyperlinkcolor" val="tx"/>
                    </a:ext>
                  </a:extLst>
                </a:hlinkClick>
              </a:rPr>
              <a:t>Pixabay</a:t>
            </a:r>
            <a:r>
              <a:rPr lang="en" sz="1100">
                <a:solidFill>
                  <a:srgbClr val="191B26"/>
                </a:solidFill>
                <a:highlight>
                  <a:srgbClr val="FFFFFF"/>
                </a:highlight>
              </a:rPr>
              <a:t>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SMART Project Objectives </a:t>
            </a:r>
            <a:endParaRPr b="1">
              <a:latin typeface="Arial"/>
              <a:ea typeface="Arial"/>
              <a:cs typeface="Arial"/>
              <a:sym typeface="Arial"/>
            </a:endParaRPr>
          </a:p>
        </p:txBody>
      </p:sp>
      <p:sp>
        <p:nvSpPr>
          <p:cNvPr id="106" name="Google Shape;106;p17"/>
          <p:cNvSpPr txBox="1">
            <a:spLocks noGrp="1"/>
          </p:cNvSpPr>
          <p:nvPr>
            <p:ph type="body" idx="1"/>
          </p:nvPr>
        </p:nvSpPr>
        <p:spPr>
          <a:xfrm>
            <a:off x="311700" y="1017800"/>
            <a:ext cx="8520600" cy="37157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8000" b="1">
                <a:solidFill>
                  <a:srgbClr val="191B26"/>
                </a:solidFill>
                <a:latin typeface="Arial"/>
                <a:ea typeface="Arial"/>
                <a:cs typeface="Arial"/>
                <a:sym typeface="Arial"/>
              </a:rPr>
              <a:t>Specific </a:t>
            </a:r>
            <a:endParaRPr sz="8000" b="1">
              <a:solidFill>
                <a:srgbClr val="191B26"/>
              </a:solidFill>
              <a:latin typeface="Arial"/>
              <a:ea typeface="Arial"/>
              <a:cs typeface="Arial"/>
              <a:sym typeface="Arial"/>
            </a:endParaRPr>
          </a:p>
          <a:p>
            <a:pPr marL="0" lvl="0" indent="0" algn="l" rtl="0">
              <a:lnSpc>
                <a:spcPct val="150000"/>
              </a:lnSpc>
              <a:spcBef>
                <a:spcPts val="1400"/>
              </a:spcBef>
              <a:spcAft>
                <a:spcPts val="0"/>
              </a:spcAft>
              <a:buNone/>
            </a:pPr>
            <a:r>
              <a:rPr lang="en" sz="8000">
                <a:solidFill>
                  <a:srgbClr val="373D3F"/>
                </a:solidFill>
                <a:latin typeface="Arial"/>
                <a:ea typeface="Arial"/>
                <a:cs typeface="Arial"/>
                <a:sym typeface="Arial"/>
              </a:rPr>
              <a:t>A specific project goal will answer the five ‘W’ questions:</a:t>
            </a:r>
            <a:endParaRPr sz="8000">
              <a:solidFill>
                <a:srgbClr val="373D3F"/>
              </a:solidFill>
              <a:latin typeface="Arial"/>
              <a:ea typeface="Arial"/>
              <a:cs typeface="Arial"/>
              <a:sym typeface="Arial"/>
            </a:endParaRPr>
          </a:p>
          <a:p>
            <a:pPr marL="457200" lvl="0" indent="-355600" algn="l" rtl="0">
              <a:lnSpc>
                <a:spcPct val="150000"/>
              </a:lnSpc>
              <a:spcBef>
                <a:spcPts val="1900"/>
              </a:spcBef>
              <a:spcAft>
                <a:spcPts val="0"/>
              </a:spcAft>
              <a:buClr>
                <a:srgbClr val="000000"/>
              </a:buClr>
              <a:buSzPct val="100000"/>
              <a:buFont typeface="Lora"/>
              <a:buAutoNum type="arabicPeriod"/>
            </a:pPr>
            <a:r>
              <a:rPr lang="en" sz="8000" b="1">
                <a:solidFill>
                  <a:srgbClr val="000000"/>
                </a:solidFill>
                <a:latin typeface="Arial"/>
                <a:ea typeface="Arial"/>
                <a:cs typeface="Arial"/>
                <a:sym typeface="Arial"/>
              </a:rPr>
              <a:t>What</a:t>
            </a:r>
            <a:r>
              <a:rPr lang="en" sz="8000">
                <a:solidFill>
                  <a:srgbClr val="000000"/>
                </a:solidFill>
                <a:latin typeface="Arial"/>
                <a:ea typeface="Arial"/>
                <a:cs typeface="Arial"/>
                <a:sym typeface="Arial"/>
              </a:rPr>
              <a:t> do we want to accomplish?</a:t>
            </a:r>
            <a:endParaRPr sz="800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ct val="100000"/>
              <a:buFont typeface="Lora"/>
              <a:buAutoNum type="arabicPeriod"/>
            </a:pPr>
            <a:r>
              <a:rPr lang="en" sz="8000" b="1">
                <a:solidFill>
                  <a:srgbClr val="000000"/>
                </a:solidFill>
                <a:latin typeface="Arial"/>
                <a:ea typeface="Arial"/>
                <a:cs typeface="Arial"/>
                <a:sym typeface="Arial"/>
              </a:rPr>
              <a:t>Why</a:t>
            </a:r>
            <a:r>
              <a:rPr lang="en" sz="8000">
                <a:solidFill>
                  <a:srgbClr val="000000"/>
                </a:solidFill>
                <a:latin typeface="Arial"/>
                <a:ea typeface="Arial"/>
                <a:cs typeface="Arial"/>
                <a:sym typeface="Arial"/>
              </a:rPr>
              <a:t> are we undertaking this project?</a:t>
            </a:r>
            <a:endParaRPr sz="800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ct val="100000"/>
              <a:buFont typeface="Lora"/>
              <a:buAutoNum type="arabicPeriod"/>
            </a:pPr>
            <a:r>
              <a:rPr lang="en" sz="8000" b="1">
                <a:solidFill>
                  <a:srgbClr val="000000"/>
                </a:solidFill>
                <a:latin typeface="Arial"/>
                <a:ea typeface="Arial"/>
                <a:cs typeface="Arial"/>
                <a:sym typeface="Arial"/>
              </a:rPr>
              <a:t>Who</a:t>
            </a:r>
            <a:r>
              <a:rPr lang="en" sz="8000">
                <a:solidFill>
                  <a:srgbClr val="000000"/>
                </a:solidFill>
                <a:latin typeface="Arial"/>
                <a:ea typeface="Arial"/>
                <a:cs typeface="Arial"/>
                <a:sym typeface="Arial"/>
              </a:rPr>
              <a:t> is involved or will be affected by the project?</a:t>
            </a:r>
            <a:endParaRPr sz="800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ct val="100000"/>
              <a:buFont typeface="Lora"/>
              <a:buAutoNum type="arabicPeriod"/>
            </a:pPr>
            <a:r>
              <a:rPr lang="en" sz="8000" b="1">
                <a:solidFill>
                  <a:srgbClr val="000000"/>
                </a:solidFill>
                <a:latin typeface="Arial"/>
                <a:ea typeface="Arial"/>
                <a:cs typeface="Arial"/>
                <a:sym typeface="Arial"/>
              </a:rPr>
              <a:t>Where</a:t>
            </a:r>
            <a:r>
              <a:rPr lang="en" sz="8000">
                <a:solidFill>
                  <a:srgbClr val="000000"/>
                </a:solidFill>
                <a:latin typeface="Arial"/>
                <a:ea typeface="Arial"/>
                <a:cs typeface="Arial"/>
                <a:sym typeface="Arial"/>
              </a:rPr>
              <a:t> will this project be conducted?</a:t>
            </a:r>
            <a:endParaRPr sz="800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373D3F"/>
              </a:buClr>
              <a:buSzPct val="100000"/>
              <a:buFont typeface="Lora"/>
              <a:buAutoNum type="arabicPeriod"/>
            </a:pPr>
            <a:r>
              <a:rPr lang="en" sz="8000" b="1">
                <a:solidFill>
                  <a:srgbClr val="000000"/>
                </a:solidFill>
                <a:latin typeface="Arial"/>
                <a:ea typeface="Arial"/>
                <a:cs typeface="Arial"/>
                <a:sym typeface="Arial"/>
              </a:rPr>
              <a:t>Which</a:t>
            </a:r>
            <a:r>
              <a:rPr lang="en" sz="8000">
                <a:solidFill>
                  <a:srgbClr val="373D3F"/>
                </a:solidFill>
                <a:latin typeface="Arial"/>
                <a:ea typeface="Arial"/>
                <a:cs typeface="Arial"/>
                <a:sym typeface="Arial"/>
              </a:rPr>
              <a:t> constraints (scope, time, money, risk, etc.) have been placed on our project?</a:t>
            </a:r>
            <a:endParaRPr sz="8000">
              <a:solidFill>
                <a:srgbClr val="373D3F"/>
              </a:solidFill>
              <a:latin typeface="Arial"/>
              <a:ea typeface="Arial"/>
              <a:cs typeface="Arial"/>
              <a:sym typeface="Arial"/>
            </a:endParaRPr>
          </a:p>
          <a:p>
            <a:pPr marL="0" lvl="0" indent="0" algn="l" rtl="0">
              <a:spcBef>
                <a:spcPts val="1900"/>
              </a:spcBef>
              <a:spcAft>
                <a:spcPts val="0"/>
              </a:spcAft>
              <a:buNone/>
            </a:pPr>
            <a:endParaRPr sz="8000" b="1">
              <a:latin typeface="Arial"/>
              <a:ea typeface="Arial"/>
              <a:cs typeface="Arial"/>
              <a:sym typeface="Arial"/>
            </a:endParaRPr>
          </a:p>
          <a:p>
            <a:pPr marL="0" lvl="0" indent="0" algn="l" rtl="0">
              <a:spcBef>
                <a:spcPts val="1200"/>
              </a:spcBef>
              <a:spcAft>
                <a:spcPts val="1200"/>
              </a:spcAft>
              <a:buNone/>
            </a:pPr>
            <a:endParaRPr sz="2000" b="1">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SMART Objectives I</a:t>
            </a:r>
            <a:endParaRPr b="1" dirty="0">
              <a:latin typeface="Arial"/>
              <a:ea typeface="Arial"/>
              <a:cs typeface="Arial"/>
              <a:sym typeface="Arial"/>
            </a:endParaRPr>
          </a:p>
        </p:txBody>
      </p:sp>
      <p:sp>
        <p:nvSpPr>
          <p:cNvPr id="112" name="Google Shape;112;p18"/>
          <p:cNvSpPr txBox="1">
            <a:spLocks noGrp="1"/>
          </p:cNvSpPr>
          <p:nvPr>
            <p:ph type="body" idx="1"/>
          </p:nvPr>
        </p:nvSpPr>
        <p:spPr>
          <a:xfrm>
            <a:off x="4959275" y="1229874"/>
            <a:ext cx="4101925" cy="319152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8000" b="1" dirty="0">
                <a:solidFill>
                  <a:srgbClr val="191B26"/>
                </a:solidFill>
                <a:latin typeface="Arial"/>
                <a:ea typeface="Arial"/>
                <a:cs typeface="Arial"/>
                <a:sym typeface="Arial"/>
              </a:rPr>
              <a:t>Measurable</a:t>
            </a:r>
            <a:endParaRPr sz="8000" b="1" dirty="0">
              <a:solidFill>
                <a:srgbClr val="191B26"/>
              </a:solidFill>
              <a:latin typeface="Arial"/>
              <a:ea typeface="Arial"/>
              <a:cs typeface="Arial"/>
              <a:sym typeface="Arial"/>
            </a:endParaRPr>
          </a:p>
          <a:p>
            <a:pPr marL="0" lvl="0" indent="0" algn="l" rtl="0">
              <a:lnSpc>
                <a:spcPct val="150000"/>
              </a:lnSpc>
              <a:spcBef>
                <a:spcPts val="1400"/>
              </a:spcBef>
              <a:spcAft>
                <a:spcPts val="0"/>
              </a:spcAft>
              <a:buNone/>
            </a:pPr>
            <a:r>
              <a:rPr lang="en" sz="8000" dirty="0">
                <a:solidFill>
                  <a:srgbClr val="000000"/>
                </a:solidFill>
                <a:latin typeface="Arial"/>
                <a:ea typeface="Arial"/>
                <a:cs typeface="Arial"/>
                <a:sym typeface="Arial"/>
              </a:rPr>
              <a:t>Measures should be quantifiable. </a:t>
            </a:r>
            <a:endParaRPr sz="8000" dirty="0">
              <a:solidFill>
                <a:srgbClr val="000000"/>
              </a:solidFill>
              <a:latin typeface="Arial"/>
              <a:ea typeface="Arial"/>
              <a:cs typeface="Arial"/>
              <a:sym typeface="Arial"/>
            </a:endParaRPr>
          </a:p>
          <a:p>
            <a:pPr marL="457200" lvl="0" indent="-355600" algn="l" rtl="0">
              <a:lnSpc>
                <a:spcPct val="150000"/>
              </a:lnSpc>
              <a:spcBef>
                <a:spcPts val="1400"/>
              </a:spcBef>
              <a:spcAft>
                <a:spcPts val="0"/>
              </a:spcAft>
              <a:buClr>
                <a:srgbClr val="373D3F"/>
              </a:buClr>
              <a:buSzPct val="100000"/>
              <a:buFont typeface="Arial"/>
              <a:buChar char="●"/>
            </a:pPr>
            <a:r>
              <a:rPr lang="en" sz="8000" dirty="0">
                <a:solidFill>
                  <a:srgbClr val="373D3F"/>
                </a:solidFill>
                <a:latin typeface="Arial"/>
                <a:ea typeface="Arial"/>
                <a:cs typeface="Arial"/>
                <a:sym typeface="Arial"/>
              </a:rPr>
              <a:t>How will project progress and success be measured? </a:t>
            </a:r>
            <a:endParaRPr sz="8000" dirty="0">
              <a:solidFill>
                <a:srgbClr val="373D3F"/>
              </a:solidFill>
              <a:latin typeface="Arial"/>
              <a:ea typeface="Arial"/>
              <a:cs typeface="Arial"/>
              <a:sym typeface="Arial"/>
            </a:endParaRPr>
          </a:p>
          <a:p>
            <a:pPr marL="457200" lvl="0" indent="-355600" algn="l" rtl="0">
              <a:lnSpc>
                <a:spcPct val="150000"/>
              </a:lnSpc>
              <a:spcBef>
                <a:spcPts val="0"/>
              </a:spcBef>
              <a:spcAft>
                <a:spcPts val="0"/>
              </a:spcAft>
              <a:buClr>
                <a:srgbClr val="373D3F"/>
              </a:buClr>
              <a:buSzPct val="100000"/>
              <a:buFont typeface="Arial"/>
              <a:buChar char="●"/>
            </a:pPr>
            <a:r>
              <a:rPr lang="en" sz="8000" dirty="0">
                <a:solidFill>
                  <a:srgbClr val="373D3F"/>
                </a:solidFill>
                <a:latin typeface="Arial"/>
                <a:ea typeface="Arial"/>
                <a:cs typeface="Arial"/>
                <a:sym typeface="Arial"/>
              </a:rPr>
              <a:t>What will be the measurable difference once our project is completed successfully? </a:t>
            </a:r>
            <a:endParaRPr dirty="0"/>
          </a:p>
        </p:txBody>
      </p:sp>
      <p:pic>
        <p:nvPicPr>
          <p:cNvPr id="113" name="Google Shape;113;p18" title="Decorative"/>
          <p:cNvPicPr preferRelativeResize="0"/>
          <p:nvPr/>
        </p:nvPicPr>
        <p:blipFill>
          <a:blip r:embed="rId3">
            <a:alphaModFix/>
          </a:blip>
          <a:stretch>
            <a:fillRect/>
          </a:stretch>
        </p:blipFill>
        <p:spPr>
          <a:xfrm>
            <a:off x="82800" y="1229874"/>
            <a:ext cx="4876475" cy="2864550"/>
          </a:xfrm>
          <a:prstGeom prst="rect">
            <a:avLst/>
          </a:prstGeom>
          <a:noFill/>
          <a:ln>
            <a:noFill/>
          </a:ln>
        </p:spPr>
      </p:pic>
      <p:sp>
        <p:nvSpPr>
          <p:cNvPr id="114" name="Google Shape;114;p18"/>
          <p:cNvSpPr txBox="1"/>
          <p:nvPr/>
        </p:nvSpPr>
        <p:spPr>
          <a:xfrm>
            <a:off x="409150" y="4184950"/>
            <a:ext cx="3577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rPr>
              <a:t>Image by </a:t>
            </a:r>
            <a:r>
              <a:rPr lang="en" sz="1100" u="sng">
                <a:solidFill>
                  <a:srgbClr val="191B26"/>
                </a:solidFill>
                <a:hlinkClick r:id="rId4">
                  <a:extLst>
                    <a:ext uri="{A12FA001-AC4F-418D-AE19-62706E023703}">
                      <ahyp:hlinkClr xmlns:ahyp="http://schemas.microsoft.com/office/drawing/2018/hyperlinkcolor" val="tx"/>
                    </a:ext>
                  </a:extLst>
                </a:hlinkClick>
              </a:rPr>
              <a:t>Arek Socha</a:t>
            </a:r>
            <a:r>
              <a:rPr lang="en" sz="1100">
                <a:solidFill>
                  <a:srgbClr val="191B26"/>
                </a:solidFill>
              </a:rPr>
              <a:t> from </a:t>
            </a:r>
            <a:r>
              <a:rPr lang="en" sz="1100" u="sng">
                <a:solidFill>
                  <a:srgbClr val="191B26"/>
                </a:solidFill>
                <a:hlinkClick r:id="rId5">
                  <a:extLst>
                    <a:ext uri="{A12FA001-AC4F-418D-AE19-62706E023703}">
                      <ahyp:hlinkClr xmlns:ahyp="http://schemas.microsoft.com/office/drawing/2018/hyperlinkcolor" val="tx"/>
                    </a:ext>
                  </a:extLst>
                </a:hlinkClick>
              </a:rPr>
              <a:t>Pixabay</a:t>
            </a:r>
            <a:r>
              <a:rPr lang="en" sz="1100">
                <a:solidFill>
                  <a:srgbClr val="191B26"/>
                </a:solidFill>
                <a:highlight>
                  <a:srgbClr val="FFFFFF"/>
                </a:highlight>
              </a:rPr>
              <a:t>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SMART Objectives II</a:t>
            </a:r>
            <a:endParaRPr b="1" dirty="0">
              <a:latin typeface="Arial"/>
              <a:ea typeface="Arial"/>
              <a:cs typeface="Arial"/>
              <a:sym typeface="Arial"/>
            </a:endParaRPr>
          </a:p>
        </p:txBody>
      </p:sp>
      <p:sp>
        <p:nvSpPr>
          <p:cNvPr id="120" name="Google Shape;120;p19" title="Decorative"/>
          <p:cNvSpPr txBox="1">
            <a:spLocks noGrp="1"/>
          </p:cNvSpPr>
          <p:nvPr>
            <p:ph type="body" idx="1"/>
          </p:nvPr>
        </p:nvSpPr>
        <p:spPr>
          <a:xfrm>
            <a:off x="4838875" y="1229875"/>
            <a:ext cx="39933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solidFill>
                  <a:srgbClr val="191B26"/>
                </a:solidFill>
                <a:highlight>
                  <a:srgbClr val="FFFFFF"/>
                </a:highlight>
                <a:latin typeface="Arial"/>
                <a:ea typeface="Arial"/>
                <a:cs typeface="Arial"/>
                <a:sym typeface="Arial"/>
              </a:rPr>
              <a:t>Assignable</a:t>
            </a:r>
            <a:r>
              <a:rPr lang="en" sz="2000" b="1">
                <a:solidFill>
                  <a:srgbClr val="373D3F"/>
                </a:solidFill>
                <a:highlight>
                  <a:srgbClr val="FFFFFF"/>
                </a:highlight>
                <a:latin typeface="Arial"/>
                <a:ea typeface="Arial"/>
                <a:cs typeface="Arial"/>
                <a:sym typeface="Arial"/>
              </a:rPr>
              <a:t> </a:t>
            </a:r>
            <a:endParaRPr sz="2000">
              <a:solidFill>
                <a:srgbClr val="373D3F"/>
              </a:solidFill>
              <a:highlight>
                <a:srgbClr val="FFFFFF"/>
              </a:highlight>
              <a:latin typeface="Arial"/>
              <a:ea typeface="Arial"/>
              <a:cs typeface="Arial"/>
              <a:sym typeface="Arial"/>
            </a:endParaRPr>
          </a:p>
          <a:p>
            <a:pPr marL="0" lvl="0" indent="0" algn="l" rtl="0">
              <a:spcBef>
                <a:spcPts val="1200"/>
              </a:spcBef>
              <a:spcAft>
                <a:spcPts val="0"/>
              </a:spcAft>
              <a:buNone/>
            </a:pPr>
            <a:r>
              <a:rPr lang="en" sz="2000" b="1">
                <a:solidFill>
                  <a:srgbClr val="000000"/>
                </a:solidFill>
                <a:highlight>
                  <a:srgbClr val="FFFFFF"/>
                </a:highlight>
                <a:latin typeface="Arial"/>
                <a:ea typeface="Arial"/>
                <a:cs typeface="Arial"/>
                <a:sym typeface="Arial"/>
              </a:rPr>
              <a:t>Who will do the work? </a:t>
            </a:r>
            <a:endParaRPr sz="2000" b="1">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2000">
                <a:solidFill>
                  <a:srgbClr val="191B26"/>
                </a:solidFill>
                <a:highlight>
                  <a:srgbClr val="FFFFFF"/>
                </a:highlight>
                <a:latin typeface="Arial"/>
                <a:ea typeface="Arial"/>
                <a:cs typeface="Arial"/>
                <a:sym typeface="Arial"/>
              </a:rPr>
              <a:t>Can people who have the expertise in the organization be identified to complete this work? </a:t>
            </a:r>
            <a:endParaRPr sz="2000">
              <a:solidFill>
                <a:srgbClr val="191B26"/>
              </a:solidFill>
              <a:highlight>
                <a:srgbClr val="FFFFFF"/>
              </a:highlight>
              <a:latin typeface="Arial"/>
              <a:ea typeface="Arial"/>
              <a:cs typeface="Arial"/>
              <a:sym typeface="Arial"/>
            </a:endParaRPr>
          </a:p>
          <a:p>
            <a:pPr marL="0" lvl="0" indent="0" algn="l" rtl="0">
              <a:spcBef>
                <a:spcPts val="1200"/>
              </a:spcBef>
              <a:spcAft>
                <a:spcPts val="1200"/>
              </a:spcAft>
              <a:buNone/>
            </a:pPr>
            <a:r>
              <a:rPr lang="en" sz="2000">
                <a:solidFill>
                  <a:srgbClr val="191B26"/>
                </a:solidFill>
                <a:highlight>
                  <a:srgbClr val="FFFFFF"/>
                </a:highlight>
                <a:latin typeface="Arial"/>
                <a:ea typeface="Arial"/>
                <a:cs typeface="Arial"/>
                <a:sym typeface="Arial"/>
              </a:rPr>
              <a:t>Can the expert be hired from outside of the organization?</a:t>
            </a:r>
            <a:endParaRPr sz="2000">
              <a:solidFill>
                <a:srgbClr val="191B26"/>
              </a:solidFill>
              <a:latin typeface="Arial"/>
              <a:ea typeface="Arial"/>
              <a:cs typeface="Arial"/>
              <a:sym typeface="Arial"/>
            </a:endParaRPr>
          </a:p>
        </p:txBody>
      </p:sp>
      <p:pic>
        <p:nvPicPr>
          <p:cNvPr id="121" name="Google Shape;121;p19" descr="Assignable - who will do the work." title="Decorative"/>
          <p:cNvPicPr preferRelativeResize="0"/>
          <p:nvPr/>
        </p:nvPicPr>
        <p:blipFill>
          <a:blip r:embed="rId3">
            <a:alphaModFix/>
          </a:blip>
          <a:stretch>
            <a:fillRect/>
          </a:stretch>
        </p:blipFill>
        <p:spPr>
          <a:xfrm>
            <a:off x="152400" y="1017800"/>
            <a:ext cx="3820901" cy="3820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SMART Objectives III </a:t>
            </a:r>
            <a:endParaRPr b="1" dirty="0">
              <a:latin typeface="Arial"/>
              <a:ea typeface="Arial"/>
              <a:cs typeface="Arial"/>
              <a:sym typeface="Arial"/>
            </a:endParaRPr>
          </a:p>
        </p:txBody>
      </p:sp>
      <p:sp>
        <p:nvSpPr>
          <p:cNvPr id="127" name="Google Shape;127;p20"/>
          <p:cNvSpPr txBox="1">
            <a:spLocks noGrp="1"/>
          </p:cNvSpPr>
          <p:nvPr>
            <p:ph type="body" idx="1"/>
          </p:nvPr>
        </p:nvSpPr>
        <p:spPr>
          <a:xfrm>
            <a:off x="343350" y="1392725"/>
            <a:ext cx="84573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dirty="0">
                <a:solidFill>
                  <a:srgbClr val="191B26"/>
                </a:solidFill>
                <a:highlight>
                  <a:srgbClr val="FFFFFF"/>
                </a:highlight>
                <a:latin typeface="Arial"/>
                <a:ea typeface="Arial"/>
                <a:cs typeface="Arial"/>
                <a:sym typeface="Arial"/>
              </a:rPr>
              <a:t>Realistic</a:t>
            </a:r>
            <a:endParaRPr sz="2000" dirty="0">
              <a:solidFill>
                <a:srgbClr val="191B26"/>
              </a:solidFill>
              <a:highlight>
                <a:srgbClr val="FFFFFF"/>
              </a:highlight>
              <a:latin typeface="Arial"/>
              <a:ea typeface="Arial"/>
              <a:cs typeface="Arial"/>
              <a:sym typeface="Arial"/>
            </a:endParaRPr>
          </a:p>
          <a:p>
            <a:pPr marL="0" lvl="0" indent="0" algn="l" rtl="0">
              <a:spcBef>
                <a:spcPts val="1200"/>
              </a:spcBef>
              <a:spcAft>
                <a:spcPts val="0"/>
              </a:spcAft>
              <a:buNone/>
            </a:pPr>
            <a:r>
              <a:rPr lang="en" sz="2000" b="1" dirty="0">
                <a:solidFill>
                  <a:srgbClr val="000000"/>
                </a:solidFill>
                <a:highlight>
                  <a:srgbClr val="FFFFFF"/>
                </a:highlight>
                <a:latin typeface="Arial"/>
                <a:ea typeface="Arial"/>
                <a:cs typeface="Arial"/>
                <a:sym typeface="Arial"/>
              </a:rPr>
              <a:t>This is a very important consideration for businesses of all sizes.</a:t>
            </a:r>
            <a:endParaRPr sz="2000" b="1" dirty="0">
              <a:solidFill>
                <a:srgbClr val="000000"/>
              </a:solidFill>
              <a:highlight>
                <a:srgbClr val="FFFFFF"/>
              </a:highlight>
              <a:latin typeface="Arial"/>
              <a:ea typeface="Arial"/>
              <a:cs typeface="Arial"/>
              <a:sym typeface="Arial"/>
            </a:endParaRPr>
          </a:p>
          <a:p>
            <a:pPr marL="0" lvl="0" indent="0" algn="l" rtl="0">
              <a:spcBef>
                <a:spcPts val="1200"/>
              </a:spcBef>
              <a:spcAft>
                <a:spcPts val="1200"/>
              </a:spcAft>
              <a:buNone/>
            </a:pPr>
            <a:r>
              <a:rPr lang="en" sz="2000" dirty="0">
                <a:solidFill>
                  <a:srgbClr val="000000"/>
                </a:solidFill>
                <a:highlight>
                  <a:srgbClr val="FFFFFF"/>
                </a:highlight>
                <a:latin typeface="Arial"/>
                <a:ea typeface="Arial"/>
                <a:cs typeface="Arial"/>
                <a:sym typeface="Arial"/>
              </a:rPr>
              <a:t>Is it realistic that the organization can achieve this project, given its talents and resources?</a:t>
            </a:r>
            <a:endParaRPr sz="200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2701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SMART Objectives IV</a:t>
            </a:r>
            <a:endParaRPr b="1" dirty="0">
              <a:latin typeface="Arial"/>
              <a:ea typeface="Arial"/>
              <a:cs typeface="Arial"/>
              <a:sym typeface="Arial"/>
            </a:endParaRPr>
          </a:p>
        </p:txBody>
      </p:sp>
      <p:sp>
        <p:nvSpPr>
          <p:cNvPr id="133" name="Google Shape;133;p21"/>
          <p:cNvSpPr txBox="1">
            <a:spLocks noGrp="1"/>
          </p:cNvSpPr>
          <p:nvPr>
            <p:ph type="body" idx="1"/>
          </p:nvPr>
        </p:nvSpPr>
        <p:spPr>
          <a:xfrm>
            <a:off x="5868275" y="877975"/>
            <a:ext cx="3168000" cy="3690900"/>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1400"/>
              </a:spcBef>
              <a:spcAft>
                <a:spcPts val="0"/>
              </a:spcAft>
              <a:buNone/>
            </a:pPr>
            <a:r>
              <a:rPr lang="en" sz="8000" b="1">
                <a:solidFill>
                  <a:srgbClr val="191B26"/>
                </a:solidFill>
                <a:latin typeface="Arial"/>
                <a:ea typeface="Arial"/>
                <a:cs typeface="Arial"/>
                <a:sym typeface="Arial"/>
              </a:rPr>
              <a:t>Time Related</a:t>
            </a:r>
            <a:endParaRPr sz="8000" b="1">
              <a:solidFill>
                <a:srgbClr val="191B26"/>
              </a:solidFill>
              <a:latin typeface="Arial"/>
              <a:ea typeface="Arial"/>
              <a:cs typeface="Arial"/>
              <a:sym typeface="Arial"/>
            </a:endParaRPr>
          </a:p>
          <a:p>
            <a:pPr marL="0" lvl="0" indent="0" algn="l" rtl="0">
              <a:lnSpc>
                <a:spcPct val="150000"/>
              </a:lnSpc>
              <a:spcBef>
                <a:spcPts val="1400"/>
              </a:spcBef>
              <a:spcAft>
                <a:spcPts val="0"/>
              </a:spcAft>
              <a:buNone/>
            </a:pPr>
            <a:r>
              <a:rPr lang="en" sz="8000" b="1">
                <a:solidFill>
                  <a:srgbClr val="000000"/>
                </a:solidFill>
                <a:latin typeface="Arial"/>
                <a:ea typeface="Arial"/>
                <a:cs typeface="Arial"/>
                <a:sym typeface="Arial"/>
              </a:rPr>
              <a:t>When will the project be completed and how long will it take?</a:t>
            </a:r>
            <a:r>
              <a:rPr lang="en" sz="8000">
                <a:solidFill>
                  <a:srgbClr val="373D3F"/>
                </a:solidFill>
                <a:latin typeface="Arial"/>
                <a:ea typeface="Arial"/>
                <a:cs typeface="Arial"/>
                <a:sym typeface="Arial"/>
              </a:rPr>
              <a:t> </a:t>
            </a:r>
            <a:endParaRPr sz="8000">
              <a:solidFill>
                <a:srgbClr val="373D3F"/>
              </a:solidFill>
              <a:latin typeface="Arial"/>
              <a:ea typeface="Arial"/>
              <a:cs typeface="Arial"/>
              <a:sym typeface="Arial"/>
            </a:endParaRPr>
          </a:p>
          <a:p>
            <a:pPr marL="0" lvl="0" indent="0" algn="l" rtl="0">
              <a:lnSpc>
                <a:spcPct val="150000"/>
              </a:lnSpc>
              <a:spcBef>
                <a:spcPts val="1400"/>
              </a:spcBef>
              <a:spcAft>
                <a:spcPts val="0"/>
              </a:spcAft>
              <a:buNone/>
            </a:pPr>
            <a:r>
              <a:rPr lang="en" sz="8000">
                <a:solidFill>
                  <a:srgbClr val="373D3F"/>
                </a:solidFill>
                <a:latin typeface="Arial"/>
                <a:ea typeface="Arial"/>
                <a:cs typeface="Arial"/>
                <a:sym typeface="Arial"/>
              </a:rPr>
              <a:t>These criteria can be very useful when defining a project. </a:t>
            </a:r>
            <a:r>
              <a:rPr lang="en" sz="1350">
                <a:solidFill>
                  <a:srgbClr val="373D3F"/>
                </a:solidFill>
                <a:latin typeface="Lora"/>
                <a:ea typeface="Lora"/>
                <a:cs typeface="Lora"/>
                <a:sym typeface="Lora"/>
              </a:rPr>
              <a:t> </a:t>
            </a:r>
            <a:endParaRPr sz="1350">
              <a:solidFill>
                <a:srgbClr val="373D3F"/>
              </a:solidFill>
              <a:latin typeface="Lora"/>
              <a:ea typeface="Lora"/>
              <a:cs typeface="Lora"/>
              <a:sym typeface="Lora"/>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134" name="Google Shape;134;p21" title="Decorative"/>
          <p:cNvPicPr preferRelativeResize="0"/>
          <p:nvPr/>
        </p:nvPicPr>
        <p:blipFill>
          <a:blip r:embed="rId3">
            <a:alphaModFix/>
          </a:blip>
          <a:stretch>
            <a:fillRect/>
          </a:stretch>
        </p:blipFill>
        <p:spPr>
          <a:xfrm>
            <a:off x="311700" y="877975"/>
            <a:ext cx="5406139" cy="3820902"/>
          </a:xfrm>
          <a:prstGeom prst="rect">
            <a:avLst/>
          </a:prstGeom>
          <a:noFill/>
          <a:ln>
            <a:noFill/>
          </a:ln>
        </p:spPr>
      </p:pic>
      <p:sp>
        <p:nvSpPr>
          <p:cNvPr id="135" name="Google Shape;135;p21"/>
          <p:cNvSpPr txBox="1"/>
          <p:nvPr/>
        </p:nvSpPr>
        <p:spPr>
          <a:xfrm>
            <a:off x="490950" y="4344875"/>
            <a:ext cx="3775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highlight>
                  <a:srgbClr val="FFFFFF"/>
                </a:highlight>
              </a:rPr>
              <a:t>Image by </a:t>
            </a:r>
            <a:r>
              <a:rPr lang="en" sz="1100" u="sng">
                <a:solidFill>
                  <a:srgbClr val="191B26"/>
                </a:solidFill>
                <a:highlight>
                  <a:srgbClr val="FFFFFF"/>
                </a:highlight>
                <a:hlinkClick r:id="rId4">
                  <a:extLst>
                    <a:ext uri="{A12FA001-AC4F-418D-AE19-62706E023703}">
                      <ahyp:hlinkClr xmlns:ahyp="http://schemas.microsoft.com/office/drawing/2018/hyperlinkcolor" val="tx"/>
                    </a:ext>
                  </a:extLst>
                </a:hlinkClick>
              </a:rPr>
              <a:t>Michal Jarmoluk</a:t>
            </a:r>
            <a:r>
              <a:rPr lang="en" sz="1100">
                <a:solidFill>
                  <a:srgbClr val="191B26"/>
                </a:solidFill>
                <a:highlight>
                  <a:srgbClr val="FFFFFF"/>
                </a:highlight>
              </a:rPr>
              <a:t> from </a:t>
            </a:r>
            <a:r>
              <a:rPr lang="en" sz="1100" u="sng">
                <a:solidFill>
                  <a:srgbClr val="191B26"/>
                </a:solidFill>
                <a:highlight>
                  <a:srgbClr val="FFFFFF"/>
                </a:highlight>
                <a:hlinkClick r:id="rId5">
                  <a:extLst>
                    <a:ext uri="{A12FA001-AC4F-418D-AE19-62706E023703}">
                      <ahyp:hlinkClr xmlns:ahyp="http://schemas.microsoft.com/office/drawing/2018/hyperlinkcolor" val="tx"/>
                    </a:ext>
                  </a:extLst>
                </a:hlinkClick>
              </a:rPr>
              <a:t>Pixabay</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1017</Words>
  <Application>Microsoft Office PowerPoint</Application>
  <PresentationFormat>On-screen Show (16:9)</PresentationFormat>
  <Paragraphs>101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Lora</vt:lpstr>
      <vt:lpstr>Roboto</vt:lpstr>
      <vt:lpstr>Geometric</vt:lpstr>
      <vt:lpstr>  Essentials of Project Management</vt:lpstr>
      <vt:lpstr>4.1. Learning Outcomes </vt:lpstr>
      <vt:lpstr>4.2. Strategic Alignment  </vt:lpstr>
      <vt:lpstr>SMART Project Objectives</vt:lpstr>
      <vt:lpstr>SMART Project Objectives </vt:lpstr>
      <vt:lpstr>SMART Objectives I</vt:lpstr>
      <vt:lpstr>SMART Objectives II</vt:lpstr>
      <vt:lpstr>SMART Objectives III </vt:lpstr>
      <vt:lpstr>SMART Objectives IV</vt:lpstr>
      <vt:lpstr>4.3 Weighted Decision Matrix  </vt:lpstr>
      <vt:lpstr>4.4 Project Charter </vt:lpstr>
      <vt:lpstr>Project Charter I</vt:lpstr>
      <vt:lpstr>Project Charter II </vt:lpstr>
      <vt:lpstr>4.5 Project Scope </vt:lpstr>
      <vt:lpstr>4.6 Managing The Scope </vt:lpstr>
      <vt:lpstr>Managing The Scope </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4</dc:title>
  <dc:creator>Halle-Shook, Michele</dc:creator>
  <cp:lastModifiedBy>Steeves, Catherine</cp:lastModifiedBy>
  <cp:revision>3</cp:revision>
  <dcterms:modified xsi:type="dcterms:W3CDTF">2023-11-08T13:56:54Z</dcterms:modified>
</cp:coreProperties>
</file>