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
      <p:font typeface="Tahoma" panose="020B060403050404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08"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Font typeface="Arial"/>
              <a:buChar char="●"/>
            </a:pPr>
            <a:r>
              <a:rPr lang="en">
                <a:solidFill>
                  <a:schemeClr val="dk1"/>
                </a:solidFill>
              </a:rPr>
              <a:t>Scrum is the most widely used form of Agile. When people talk about Agile, they are usually talking about Scrum.</a:t>
            </a:r>
            <a:endParaRPr>
              <a:solidFill>
                <a:schemeClr val="dk1"/>
              </a:solidFill>
            </a:endParaRPr>
          </a:p>
          <a:p>
            <a:pPr marL="457200" lvl="0" indent="-298450" algn="l" rtl="0">
              <a:lnSpc>
                <a:spcPct val="115000"/>
              </a:lnSpc>
              <a:spcBef>
                <a:spcPts val="0"/>
              </a:spcBef>
              <a:spcAft>
                <a:spcPts val="0"/>
              </a:spcAft>
              <a:buClr>
                <a:schemeClr val="dk1"/>
              </a:buClr>
              <a:buSzPts val="1100"/>
              <a:buFont typeface="Arial"/>
              <a:buChar char="●"/>
            </a:pPr>
            <a:r>
              <a:rPr lang="en">
                <a:solidFill>
                  <a:schemeClr val="dk1"/>
                </a:solidFill>
              </a:rPr>
              <a:t>You can read more about Rapid Product Development in this “Introduction to Rapid Product Development.”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50d83e61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50d83e61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1)Minimum viable feature include - </a:t>
            </a:r>
            <a:r>
              <a:rPr lang="en">
                <a:solidFill>
                  <a:srgbClr val="373D3F"/>
                </a:solidFill>
                <a:highlight>
                  <a:schemeClr val="lt1"/>
                </a:highlight>
              </a:rPr>
              <a:t>deliver on schedule and budget. Or, the project should be cancelled.</a:t>
            </a:r>
            <a:endParaRPr>
              <a:solidFill>
                <a:srgbClr val="373D3F"/>
              </a:solidFill>
              <a:highlight>
                <a:schemeClr val="lt1"/>
              </a:highlight>
            </a:endParaRPr>
          </a:p>
          <a:p>
            <a:pPr marL="0" lvl="0" indent="0" algn="l" rtl="0">
              <a:spcBef>
                <a:spcPts val="0"/>
              </a:spcBef>
              <a:spcAft>
                <a:spcPts val="0"/>
              </a:spcAft>
              <a:buNone/>
            </a:pPr>
            <a:r>
              <a:rPr lang="en"/>
              <a:t>2)eatures we can’t think about now—Although these might be featuring the client wants, they are not something we can create, and so we can’t waste time and mental energy thinking about them.</a:t>
            </a:r>
            <a:endParaRPr/>
          </a:p>
          <a:p>
            <a:pPr marL="0" lvl="0" indent="0" algn="l" rtl="0">
              <a:lnSpc>
                <a:spcPct val="115000"/>
              </a:lnSpc>
              <a:spcBef>
                <a:spcPts val="1200"/>
              </a:spcBef>
              <a:spcAft>
                <a:spcPts val="0"/>
              </a:spcAft>
              <a:buNone/>
            </a:pPr>
            <a:r>
              <a:rPr lang="en"/>
              <a:t>3)Everything else—This is our unpredictability buffer, which we maintain to protect schedule and budget.</a:t>
            </a:r>
            <a:endParaRPr/>
          </a:p>
          <a:p>
            <a:pPr marL="0" lvl="0" indent="0" algn="l" rtl="0">
              <a:lnSpc>
                <a:spcPct val="115000"/>
              </a:lnSpc>
              <a:spcBef>
                <a:spcPts val="1200"/>
              </a:spcBef>
              <a:spcAft>
                <a:spcPts val="0"/>
              </a:spcAft>
              <a:buNone/>
            </a:pPr>
            <a:r>
              <a:rPr lang="en"/>
              <a:t>Note that these categories are not frozen; they can be changed during each iteration planning cycle. Scope in an Agile project is variable, but carefully and visibly managed.</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22732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822732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6cbd450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6cbd450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50d83e615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50d83e61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lnSpc>
                <a:spcPct val="115000"/>
              </a:lnSpc>
              <a:spcBef>
                <a:spcPts val="1200"/>
              </a:spcBef>
              <a:spcAft>
                <a:spcPts val="0"/>
              </a:spcAft>
              <a:buClr>
                <a:srgbClr val="373D3F"/>
              </a:buClr>
              <a:buSzPts val="1350"/>
              <a:buFont typeface="Tahoma"/>
              <a:buChar char="●"/>
            </a:pPr>
            <a:r>
              <a:rPr lang="en" sz="1350">
                <a:solidFill>
                  <a:srgbClr val="373D3F"/>
                </a:solidFill>
                <a:highlight>
                  <a:srgbClr val="FFFFFF"/>
                </a:highlight>
              </a:rPr>
              <a:t>Difficulties in estimating a team member’s capacity for work on a project is something every project manager faces.</a:t>
            </a:r>
            <a:endParaRPr sz="1350">
              <a:solidFill>
                <a:srgbClr val="373D3F"/>
              </a:solidFill>
              <a:highlight>
                <a:srgbClr val="FFFFFF"/>
              </a:highlight>
            </a:endParaRPr>
          </a:p>
          <a:p>
            <a:pPr marL="457200" lvl="0" indent="-314325" algn="l" rtl="0">
              <a:lnSpc>
                <a:spcPct val="115000"/>
              </a:lnSpc>
              <a:spcBef>
                <a:spcPts val="0"/>
              </a:spcBef>
              <a:spcAft>
                <a:spcPts val="0"/>
              </a:spcAft>
              <a:buClr>
                <a:srgbClr val="373D3F"/>
              </a:buClr>
              <a:buSzPts val="1350"/>
              <a:buFont typeface="Tahoma"/>
              <a:buChar char="●"/>
            </a:pPr>
            <a:r>
              <a:rPr lang="en" sz="1350">
                <a:solidFill>
                  <a:srgbClr val="373D3F"/>
                </a:solidFill>
                <a:highlight>
                  <a:srgbClr val="FFFFFF"/>
                </a:highlight>
              </a:rPr>
              <a:t>Agile managers exert minimal influence - because teams are supposedly self-organizing—that is, free to manage their work as a group, and pull work when they are ready for it. </a:t>
            </a:r>
            <a:endParaRPr sz="1350">
              <a:solidFill>
                <a:srgbClr val="373D3F"/>
              </a:solidFill>
              <a:highlight>
                <a:srgbClr val="FFFFFF"/>
              </a:highlight>
            </a:endParaRPr>
          </a:p>
          <a:p>
            <a:pPr marL="457200" lvl="0" indent="-314325" algn="l" rtl="0">
              <a:lnSpc>
                <a:spcPct val="115000"/>
              </a:lnSpc>
              <a:spcBef>
                <a:spcPts val="0"/>
              </a:spcBef>
              <a:spcAft>
                <a:spcPts val="0"/>
              </a:spcAft>
              <a:buClr>
                <a:srgbClr val="373D3F"/>
              </a:buClr>
              <a:buSzPts val="1350"/>
              <a:buFont typeface="Tahoma"/>
              <a:buChar char="●"/>
            </a:pPr>
            <a:r>
              <a:rPr lang="en" sz="1350">
                <a:solidFill>
                  <a:srgbClr val="373D3F"/>
                </a:solidFill>
                <a:highlight>
                  <a:srgbClr val="FFFFFF"/>
                </a:highlight>
              </a:rPr>
              <a:t> It lets you optimize productivity and as a concept perfectly complements the Agile methodology” (Gupta, 2017).</a:t>
            </a:r>
            <a:endParaRPr sz="1350">
              <a:solidFill>
                <a:srgbClr val="373D3F"/>
              </a:solidFill>
              <a:highlight>
                <a:srgbClr val="FFFFFF"/>
              </a:highlight>
            </a:endParaRPr>
          </a:p>
          <a:p>
            <a:pPr marL="457200" lvl="0" indent="-314325" algn="l" rtl="0">
              <a:lnSpc>
                <a:spcPct val="115000"/>
              </a:lnSpc>
              <a:spcBef>
                <a:spcPts val="0"/>
              </a:spcBef>
              <a:spcAft>
                <a:spcPts val="0"/>
              </a:spcAft>
              <a:buClr>
                <a:srgbClr val="373D3F"/>
              </a:buClr>
              <a:buSzPts val="1350"/>
              <a:buFont typeface="Tahoma"/>
              <a:buChar char="●"/>
            </a:pPr>
            <a:endParaRPr sz="1350">
              <a:solidFill>
                <a:srgbClr val="373D3F"/>
              </a:solidFill>
              <a:highlight>
                <a:srgbClr val="FFFFFF"/>
              </a:highlight>
            </a:endParaRPr>
          </a:p>
          <a:p>
            <a:pPr marL="457200" lvl="0" indent="-298450" algn="l" rtl="0">
              <a:spcBef>
                <a:spcPts val="0"/>
              </a:spcBef>
              <a:spcAft>
                <a:spcPts val="0"/>
              </a:spcAft>
              <a:buSzPts val="1100"/>
              <a:buFont typeface="Tahoma"/>
              <a:buChar char="●"/>
            </a:pPr>
            <a:endParaRPr>
              <a:latin typeface="Tahoma"/>
              <a:ea typeface="Tahoma"/>
              <a:cs typeface="Tahoma"/>
              <a:sym typeface="Tahom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pixabay.com/?utm_source=link-attribution&amp;utm_medium=referral&amp;utm_campaign=image&amp;utm_content=605750" TargetMode="External"/><Relationship Id="rId5" Type="http://schemas.openxmlformats.org/officeDocument/2006/relationships/hyperlink" Target="https://pixabay.com/users/ramdlon-710044/?utm_source=link-attribution&amp;utm_medium=referral&amp;utm_campaign=image&amp;utm_content=605750"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scrumguides.org/scrum-guide.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extremeprogramming.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users/viarami-13458823/?utm_source=link-attribution&amp;utm_medium=referral&amp;utm_campaign=image&amp;utm_content=523509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s://pixabay.com/?utm_source=link-attribution&amp;utm_medium=referral&amp;utm_campaign=image&amp;utm_content=523509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533">
                <a:latin typeface="Tahoma"/>
                <a:ea typeface="Tahoma"/>
                <a:cs typeface="Tahoma"/>
                <a:sym typeface="Tahoma"/>
              </a:rPr>
              <a:t>Essentials of Project Management</a:t>
            </a:r>
            <a:r>
              <a:rPr lang="en" sz="4533" u="sng">
                <a:latin typeface="Tahoma"/>
                <a:ea typeface="Tahoma"/>
                <a:cs typeface="Tahoma"/>
                <a:sym typeface="Tahoma"/>
              </a:rPr>
              <a:t> </a:t>
            </a:r>
            <a:endParaRPr sz="4533" u="sng">
              <a:latin typeface="Tahoma"/>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842">
                <a:latin typeface="Tahoma"/>
                <a:ea typeface="Tahoma"/>
                <a:cs typeface="Tahoma"/>
                <a:sym typeface="Tahoma"/>
              </a:rPr>
              <a:t>Chapter 14 - Agile PM</a:t>
            </a:r>
            <a:endParaRPr sz="2842">
              <a:latin typeface="Tahoma"/>
              <a:ea typeface="Tahoma"/>
              <a:cs typeface="Tahoma"/>
              <a:sym typeface="Tahoma"/>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5AECC2FF-5A14-4BE8-9A84-864292C0E34A}"/>
              </a:ext>
            </a:extLst>
          </p:cNvPr>
          <p:cNvGrpSpPr/>
          <p:nvPr/>
        </p:nvGrpSpPr>
        <p:grpSpPr>
          <a:xfrm>
            <a:off x="598088" y="4284624"/>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FF581900-333E-49DF-82ED-2B14A7F0C31D}"/>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ECAA24AF-DA27-4CE7-A31D-38ED956C5A6E}"/>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197500" y="145250"/>
            <a:ext cx="8578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14.1. Learning Objectives</a:t>
            </a:r>
            <a:endParaRPr b="1">
              <a:latin typeface="Arial"/>
              <a:ea typeface="Arial"/>
              <a:cs typeface="Arial"/>
              <a:sym typeface="Arial"/>
            </a:endParaRPr>
          </a:p>
        </p:txBody>
      </p:sp>
      <p:sp>
        <p:nvSpPr>
          <p:cNvPr id="81" name="Google Shape;81;p14"/>
          <p:cNvSpPr txBox="1">
            <a:spLocks noGrp="1"/>
          </p:cNvSpPr>
          <p:nvPr>
            <p:ph type="body" idx="1"/>
          </p:nvPr>
        </p:nvSpPr>
        <p:spPr>
          <a:xfrm>
            <a:off x="366050" y="793400"/>
            <a:ext cx="8616600" cy="37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latin typeface="Arial"/>
                <a:ea typeface="Arial"/>
                <a:cs typeface="Arial"/>
                <a:sym typeface="Arial"/>
              </a:rPr>
              <a:t>By the end of this presentation you should be able to:</a:t>
            </a:r>
            <a:endParaRPr sz="1700" b="1" dirty="0">
              <a:latin typeface="Arial"/>
              <a:ea typeface="Arial"/>
              <a:cs typeface="Arial"/>
              <a:sym typeface="Arial"/>
            </a:endParaRPr>
          </a:p>
          <a:p>
            <a:pPr marL="457200" lvl="0" indent="-342900" algn="l" rtl="0">
              <a:lnSpc>
                <a:spcPct val="150000"/>
              </a:lnSpc>
              <a:spcBef>
                <a:spcPts val="140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Outline </a:t>
            </a:r>
            <a:r>
              <a:rPr lang="en" dirty="0">
                <a:solidFill>
                  <a:srgbClr val="000000"/>
                </a:solidFill>
                <a:latin typeface="Arial"/>
                <a:ea typeface="Arial"/>
                <a:cs typeface="Arial"/>
                <a:sym typeface="Arial"/>
              </a:rPr>
              <a:t>the difference between traditional and Agile project management.</a:t>
            </a:r>
            <a:endParaRPr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Explain fundamentals of Agile software development, including sprints and product stories.</a:t>
            </a:r>
            <a:endParaRPr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Explain Agile project scope.</a:t>
            </a:r>
            <a:endParaRPr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Discuss issues related to sustainable procurement in Agile project.</a:t>
            </a:r>
            <a:endParaRPr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Explain the role of self-organizing teams in Agile.</a:t>
            </a:r>
            <a:endParaRPr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AutoNum type="arabicPeriod"/>
            </a:pPr>
            <a:r>
              <a:rPr lang="en" dirty="0">
                <a:solidFill>
                  <a:srgbClr val="000000"/>
                </a:solidFill>
                <a:latin typeface="Arial"/>
                <a:ea typeface="Arial"/>
                <a:cs typeface="Arial"/>
                <a:sym typeface="Arial"/>
              </a:rPr>
              <a:t>Describe challenges related to resource allocation in Agile.</a:t>
            </a:r>
            <a:endParaRPr dirty="0">
              <a:solidFill>
                <a:srgbClr val="000000"/>
              </a:solidFill>
              <a:latin typeface="Arial"/>
              <a:ea typeface="Arial"/>
              <a:cs typeface="Arial"/>
              <a:sym typeface="Arial"/>
            </a:endParaRPr>
          </a:p>
          <a:p>
            <a:pPr marL="457200" lvl="0" indent="0" algn="l" rtl="0">
              <a:lnSpc>
                <a:spcPct val="115000"/>
              </a:lnSpc>
              <a:spcBef>
                <a:spcPts val="1400"/>
              </a:spcBef>
              <a:spcAft>
                <a:spcPts val="1000"/>
              </a:spcAft>
              <a:buNone/>
            </a:pPr>
            <a:endParaRPr sz="17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170050" y="151650"/>
            <a:ext cx="5277713"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14.2. Definition</a:t>
            </a:r>
            <a:endParaRPr b="1">
              <a:latin typeface="Arial"/>
              <a:ea typeface="Arial"/>
              <a:cs typeface="Arial"/>
              <a:sym typeface="Arial"/>
            </a:endParaRPr>
          </a:p>
        </p:txBody>
      </p:sp>
      <p:sp>
        <p:nvSpPr>
          <p:cNvPr id="87" name="Google Shape;87;p15"/>
          <p:cNvSpPr txBox="1">
            <a:spLocks noGrp="1"/>
          </p:cNvSpPr>
          <p:nvPr>
            <p:ph type="body" idx="1"/>
          </p:nvPr>
        </p:nvSpPr>
        <p:spPr>
          <a:xfrm>
            <a:off x="136200" y="880225"/>
            <a:ext cx="5714400" cy="37551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a:t>Agile is iterative short process focussed on customer feedback and satisfaction.</a:t>
            </a:r>
            <a:endParaRPr sz="2000"/>
          </a:p>
          <a:p>
            <a:pPr marL="457200" lvl="0" indent="-355600" algn="l" rtl="0">
              <a:lnSpc>
                <a:spcPct val="150000"/>
              </a:lnSpc>
              <a:spcBef>
                <a:spcPts val="0"/>
              </a:spcBef>
              <a:spcAft>
                <a:spcPts val="0"/>
              </a:spcAft>
              <a:buSzPts val="2000"/>
              <a:buChar char="●"/>
            </a:pPr>
            <a:r>
              <a:rPr lang="en" sz="2000"/>
              <a:t>Agile is favoured for software development.</a:t>
            </a:r>
            <a:endParaRPr sz="2000"/>
          </a:p>
          <a:p>
            <a:pPr marL="457200" lvl="0" indent="-355600" algn="l" rtl="0">
              <a:lnSpc>
                <a:spcPct val="150000"/>
              </a:lnSpc>
              <a:spcBef>
                <a:spcPts val="0"/>
              </a:spcBef>
              <a:spcAft>
                <a:spcPts val="0"/>
              </a:spcAft>
              <a:buSzPts val="2000"/>
              <a:buChar char="●"/>
            </a:pPr>
            <a:r>
              <a:rPr lang="en" sz="2000"/>
              <a:t>Agile products can be brought to market quickly and then improved with updates.</a:t>
            </a:r>
            <a:endParaRPr sz="2000"/>
          </a:p>
        </p:txBody>
      </p:sp>
      <p:pic>
        <p:nvPicPr>
          <p:cNvPr id="90" name="Google Shape;90;p15" descr="Agile projects are iterative"/>
          <p:cNvPicPr preferRelativeResize="0"/>
          <p:nvPr/>
        </p:nvPicPr>
        <p:blipFill>
          <a:blip r:embed="rId3">
            <a:alphaModFix/>
          </a:blip>
          <a:stretch>
            <a:fillRect/>
          </a:stretch>
        </p:blipFill>
        <p:spPr>
          <a:xfrm>
            <a:off x="228150" y="3603700"/>
            <a:ext cx="4910551" cy="460375"/>
          </a:xfrm>
          <a:prstGeom prst="rect">
            <a:avLst/>
          </a:prstGeom>
          <a:noFill/>
          <a:ln>
            <a:noFill/>
          </a:ln>
        </p:spPr>
      </p:pic>
      <p:sp>
        <p:nvSpPr>
          <p:cNvPr id="91" name="Google Shape;91;p15"/>
          <p:cNvSpPr txBox="1"/>
          <p:nvPr/>
        </p:nvSpPr>
        <p:spPr>
          <a:xfrm>
            <a:off x="1292275" y="4205125"/>
            <a:ext cx="3000000" cy="292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700">
                <a:solidFill>
                  <a:schemeClr val="dk2"/>
                </a:solidFill>
                <a:latin typeface="Roboto"/>
                <a:ea typeface="Roboto"/>
                <a:cs typeface="Roboto"/>
                <a:sym typeface="Roboto"/>
              </a:rPr>
              <a:t>Figure 14‑1: Agile projects are iterative</a:t>
            </a:r>
            <a:endParaRPr/>
          </a:p>
        </p:txBody>
      </p:sp>
      <p:pic>
        <p:nvPicPr>
          <p:cNvPr id="88" name="Google Shape;88;p15" descr="Thumb tacks." title="Image"/>
          <p:cNvPicPr preferRelativeResize="0"/>
          <p:nvPr/>
        </p:nvPicPr>
        <p:blipFill>
          <a:blip r:embed="rId4">
            <a:alphaModFix/>
          </a:blip>
          <a:stretch>
            <a:fillRect/>
          </a:stretch>
        </p:blipFill>
        <p:spPr>
          <a:xfrm>
            <a:off x="5942550" y="151650"/>
            <a:ext cx="3106075" cy="4205125"/>
          </a:xfrm>
          <a:prstGeom prst="rect">
            <a:avLst/>
          </a:prstGeom>
          <a:noFill/>
          <a:ln>
            <a:noFill/>
          </a:ln>
        </p:spPr>
      </p:pic>
      <p:sp>
        <p:nvSpPr>
          <p:cNvPr id="89" name="Google Shape;89;p15"/>
          <p:cNvSpPr txBox="1"/>
          <p:nvPr/>
        </p:nvSpPr>
        <p:spPr>
          <a:xfrm>
            <a:off x="5942550" y="4351375"/>
            <a:ext cx="301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highlight>
                  <a:srgbClr val="FFFFFF"/>
                </a:highlight>
              </a:rPr>
              <a:t>Image by </a:t>
            </a:r>
            <a:r>
              <a:rPr lang="en" sz="1100" u="sng">
                <a:solidFill>
                  <a:srgbClr val="191B26"/>
                </a:solidFill>
                <a:highlight>
                  <a:srgbClr val="FFFFFF"/>
                </a:highlight>
                <a:hlinkClick r:id="rId5">
                  <a:extLst>
                    <a:ext uri="{A12FA001-AC4F-418D-AE19-62706E023703}">
                      <ahyp:hlinkClr xmlns:ahyp="http://schemas.microsoft.com/office/drawing/2018/hyperlinkcolor" val="tx"/>
                    </a:ext>
                  </a:extLst>
                </a:hlinkClick>
              </a:rPr>
              <a:t>Fathromi Ramdlon</a:t>
            </a:r>
            <a:r>
              <a:rPr lang="en" sz="1100">
                <a:solidFill>
                  <a:srgbClr val="191B26"/>
                </a:solidFill>
                <a:highlight>
                  <a:srgbClr val="FFFFFF"/>
                </a:highlight>
              </a:rPr>
              <a:t> from </a:t>
            </a:r>
            <a:r>
              <a:rPr lang="en" sz="1100" u="sng">
                <a:solidFill>
                  <a:srgbClr val="191B26"/>
                </a:solidFill>
                <a:highlight>
                  <a:srgbClr val="FFFFFF"/>
                </a:highlight>
                <a:hlinkClick r:id="rId6">
                  <a:extLst>
                    <a:ext uri="{A12FA001-AC4F-418D-AE19-62706E023703}">
                      <ahyp:hlinkClr xmlns:ahyp="http://schemas.microsoft.com/office/drawing/2018/hyperlinkcolor" val="tx"/>
                    </a:ext>
                  </a:extLst>
                </a:hlinkClick>
              </a:rPr>
              <a:t>Pixabay</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120875" y="109800"/>
            <a:ext cx="8466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Many flavours of Agile include:</a:t>
            </a:r>
            <a:endParaRPr b="1">
              <a:latin typeface="Arial"/>
              <a:ea typeface="Arial"/>
              <a:cs typeface="Arial"/>
              <a:sym typeface="Arial"/>
            </a:endParaRPr>
          </a:p>
        </p:txBody>
      </p:sp>
      <p:sp>
        <p:nvSpPr>
          <p:cNvPr id="97" name="Google Shape;97;p16"/>
          <p:cNvSpPr txBox="1">
            <a:spLocks noGrp="1"/>
          </p:cNvSpPr>
          <p:nvPr>
            <p:ph type="body" idx="1"/>
          </p:nvPr>
        </p:nvSpPr>
        <p:spPr>
          <a:xfrm>
            <a:off x="207725" y="798500"/>
            <a:ext cx="8907300" cy="3759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200"/>
              </a:spcBef>
              <a:spcAft>
                <a:spcPts val="0"/>
              </a:spcAft>
              <a:buClr>
                <a:srgbClr val="000000"/>
              </a:buClr>
              <a:buSzPts val="1800"/>
              <a:buFont typeface="Arial"/>
              <a:buChar char="●"/>
            </a:pPr>
            <a:r>
              <a:rPr lang="en" b="1">
                <a:solidFill>
                  <a:srgbClr val="000000"/>
                </a:solidFill>
                <a:latin typeface="Arial"/>
                <a:ea typeface="Arial"/>
                <a:cs typeface="Arial"/>
                <a:sym typeface="Arial"/>
              </a:rPr>
              <a:t>Agile Scrum</a:t>
            </a:r>
            <a:r>
              <a:rPr lang="en">
                <a:solidFill>
                  <a:srgbClr val="000000"/>
                </a:solidFill>
                <a:latin typeface="Arial"/>
                <a:ea typeface="Arial"/>
                <a:cs typeface="Arial"/>
                <a:sym typeface="Arial"/>
              </a:rPr>
              <a:t>: Designed for completing complex projects, as described on</a:t>
            </a:r>
            <a:r>
              <a:rPr lang="en">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u="sng">
                <a:solidFill>
                  <a:schemeClr val="hlink"/>
                </a:solidFill>
                <a:latin typeface="Arial"/>
                <a:ea typeface="Arial"/>
                <a:cs typeface="Arial"/>
                <a:sym typeface="Arial"/>
                <a:hlinkClick r:id="rId3"/>
              </a:rPr>
              <a:t>ScrumGuides</a:t>
            </a:r>
            <a:r>
              <a:rPr lang="en" b="1">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Extreme Programming</a:t>
            </a:r>
            <a:r>
              <a:rPr lang="en">
                <a:solidFill>
                  <a:srgbClr val="000000"/>
                </a:solidFill>
                <a:latin typeface="Arial"/>
                <a:ea typeface="Arial"/>
                <a:cs typeface="Arial"/>
                <a:sym typeface="Arial"/>
              </a:rPr>
              <a:t>: Emphasizes short development cycles with frequent releases of software for evaluation,You can read more about extreme programming at “</a:t>
            </a:r>
            <a:r>
              <a:rPr lang="en" u="sng">
                <a:solidFill>
                  <a:schemeClr val="hlink"/>
                </a:solidFill>
                <a:latin typeface="Arial"/>
                <a:ea typeface="Arial"/>
                <a:cs typeface="Arial"/>
                <a:sym typeface="Arial"/>
                <a:hlinkClick r:id="rId4"/>
              </a:rPr>
              <a:t>Extreme Programming: A Gentle Introduction</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Rapid Product Development</a:t>
            </a:r>
            <a:r>
              <a:rPr lang="en">
                <a:solidFill>
                  <a:srgbClr val="000000"/>
                </a:solidFill>
                <a:latin typeface="Arial"/>
                <a:ea typeface="Arial"/>
                <a:cs typeface="Arial"/>
                <a:sym typeface="Arial"/>
              </a:rPr>
              <a:t>: Emphasizes “simultaneous, coordinated activities by multi-functional teams, striving for smooth transitions between phases for the most rapid time-to-market” (ORC International: Expert Advisory Services).  </a:t>
            </a:r>
            <a:endParaRPr>
              <a:solidFill>
                <a:srgbClr val="000000"/>
              </a:solidFill>
              <a:latin typeface="Arial"/>
              <a:ea typeface="Arial"/>
              <a:cs typeface="Arial"/>
              <a:sym typeface="Arial"/>
            </a:endParaRPr>
          </a:p>
          <a:p>
            <a:pPr marL="457200" lvl="0" indent="0" algn="l" rtl="0">
              <a:lnSpc>
                <a:spcPct val="150000"/>
              </a:lnSpc>
              <a:spcBef>
                <a:spcPts val="1200"/>
              </a:spcBef>
              <a:spcAft>
                <a:spcPts val="1200"/>
              </a:spcAft>
              <a:buNone/>
            </a:pPr>
            <a:endParaRPr>
              <a:solidFill>
                <a:srgbClr val="373D3F"/>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5" name="Google Shape;105;p17"/>
          <p:cNvSpPr txBox="1"/>
          <p:nvPr/>
        </p:nvSpPr>
        <p:spPr>
          <a:xfrm>
            <a:off x="140650" y="3932950"/>
            <a:ext cx="3953925"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rgbClr val="191B26"/>
                </a:solidFill>
              </a:rPr>
              <a:t>Image by </a:t>
            </a:r>
            <a:r>
              <a:rPr lang="en" sz="1100" u="sng" dirty="0">
                <a:solidFill>
                  <a:srgbClr val="191B26"/>
                </a:solidFill>
                <a:hlinkClick r:id="rId3">
                  <a:extLst>
                    <a:ext uri="{A12FA001-AC4F-418D-AE19-62706E023703}">
                      <ahyp:hlinkClr xmlns:ahyp="http://schemas.microsoft.com/office/drawing/2018/hyperlinkcolor" val="tx"/>
                    </a:ext>
                  </a:extLst>
                </a:hlinkClick>
              </a:rPr>
              <a:t>Markus Winkler</a:t>
            </a:r>
            <a:r>
              <a:rPr lang="en" sz="1100" dirty="0">
                <a:solidFill>
                  <a:srgbClr val="191B26"/>
                </a:solidFill>
              </a:rPr>
              <a:t> from </a:t>
            </a:r>
            <a:r>
              <a:rPr lang="en" sz="1100" u="sng" dirty="0">
                <a:solidFill>
                  <a:srgbClr val="191B26"/>
                </a:solidFill>
                <a:hlinkClick r:id="rId4">
                  <a:extLst>
                    <a:ext uri="{A12FA001-AC4F-418D-AE19-62706E023703}">
                      <ahyp:hlinkClr xmlns:ahyp="http://schemas.microsoft.com/office/drawing/2018/hyperlinkcolor" val="tx"/>
                    </a:ext>
                  </a:extLst>
                </a:hlinkClick>
              </a:rPr>
              <a:t>Pixabay</a:t>
            </a:r>
            <a:r>
              <a:rPr lang="en" sz="1100" dirty="0">
                <a:solidFill>
                  <a:srgbClr val="191B26"/>
                </a:solidFill>
                <a:highlight>
                  <a:schemeClr val="lt1"/>
                </a:highlight>
              </a:rPr>
              <a:t> </a:t>
            </a:r>
            <a:endParaRPr dirty="0"/>
          </a:p>
        </p:txBody>
      </p:sp>
      <p:pic>
        <p:nvPicPr>
          <p:cNvPr id="104" name="Google Shape;104;p17" descr="Paper with the word Agile Project Management." title="Image"/>
          <p:cNvPicPr preferRelativeResize="0"/>
          <p:nvPr/>
        </p:nvPicPr>
        <p:blipFill>
          <a:blip r:embed="rId5">
            <a:alphaModFix/>
          </a:blip>
          <a:stretch>
            <a:fillRect/>
          </a:stretch>
        </p:blipFill>
        <p:spPr>
          <a:xfrm>
            <a:off x="117175" y="1245950"/>
            <a:ext cx="3977400" cy="2651600"/>
          </a:xfrm>
          <a:prstGeom prst="rect">
            <a:avLst/>
          </a:prstGeom>
          <a:noFill/>
          <a:ln>
            <a:noFill/>
          </a:ln>
        </p:spPr>
      </p:pic>
      <p:sp>
        <p:nvSpPr>
          <p:cNvPr id="103" name="Google Shape;103;p17"/>
          <p:cNvSpPr txBox="1">
            <a:spLocks noGrp="1"/>
          </p:cNvSpPr>
          <p:nvPr>
            <p:ph type="body" idx="1"/>
          </p:nvPr>
        </p:nvSpPr>
        <p:spPr>
          <a:xfrm>
            <a:off x="4314350" y="783200"/>
            <a:ext cx="4689000" cy="3785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2000">
                <a:solidFill>
                  <a:srgbClr val="373D3F"/>
                </a:solidFill>
                <a:highlight>
                  <a:srgbClr val="FFFFFF"/>
                </a:highlight>
                <a:latin typeface="Arial"/>
                <a:ea typeface="Arial"/>
                <a:cs typeface="Arial"/>
                <a:sym typeface="Arial"/>
              </a:rPr>
              <a:t>Robert Merrill, an Agile coach advises taking a three-part approach to scope on Agile projects, determining the following:</a:t>
            </a:r>
            <a:endParaRPr sz="2000">
              <a:solidFill>
                <a:srgbClr val="373D3F"/>
              </a:solidFill>
              <a:highlight>
                <a:srgbClr val="FFFFFF"/>
              </a:highlight>
              <a:latin typeface="Arial"/>
              <a:ea typeface="Arial"/>
              <a:cs typeface="Arial"/>
              <a:sym typeface="Arial"/>
            </a:endParaRPr>
          </a:p>
          <a:p>
            <a:pPr marL="457200" lvl="0" indent="-355600" algn="l" rtl="0">
              <a:lnSpc>
                <a:spcPct val="150000"/>
              </a:lnSpc>
              <a:spcBef>
                <a:spcPts val="1200"/>
              </a:spcBef>
              <a:spcAft>
                <a:spcPts val="0"/>
              </a:spcAft>
              <a:buClr>
                <a:srgbClr val="373D3F"/>
              </a:buClr>
              <a:buSzPts val="2000"/>
              <a:buFont typeface="Arial"/>
              <a:buAutoNum type="arabicPeriod"/>
            </a:pPr>
            <a:r>
              <a:rPr lang="en" sz="2000">
                <a:solidFill>
                  <a:srgbClr val="373D3F"/>
                </a:solidFill>
                <a:highlight>
                  <a:srgbClr val="FFFFFF"/>
                </a:highlight>
                <a:latin typeface="Arial"/>
                <a:ea typeface="Arial"/>
                <a:cs typeface="Arial"/>
                <a:sym typeface="Arial"/>
              </a:rPr>
              <a:t>Minimum viable features  </a:t>
            </a:r>
            <a:endParaRPr sz="2000">
              <a:solidFill>
                <a:srgbClr val="373D3F"/>
              </a:solidFill>
              <a:highlight>
                <a:srgbClr val="FFFFFF"/>
              </a:highlight>
              <a:latin typeface="Arial"/>
              <a:ea typeface="Arial"/>
              <a:cs typeface="Arial"/>
              <a:sym typeface="Arial"/>
            </a:endParaRPr>
          </a:p>
          <a:p>
            <a:pPr marL="457200" lvl="0" indent="-355600" algn="l" rtl="0">
              <a:lnSpc>
                <a:spcPct val="150000"/>
              </a:lnSpc>
              <a:spcBef>
                <a:spcPts val="0"/>
              </a:spcBef>
              <a:spcAft>
                <a:spcPts val="0"/>
              </a:spcAft>
              <a:buClr>
                <a:srgbClr val="373D3F"/>
              </a:buClr>
              <a:buSzPts val="2000"/>
              <a:buFont typeface="Arial"/>
              <a:buAutoNum type="arabicPeriod"/>
            </a:pPr>
            <a:r>
              <a:rPr lang="en" sz="2000">
                <a:solidFill>
                  <a:srgbClr val="373D3F"/>
                </a:solidFill>
                <a:highlight>
                  <a:srgbClr val="FFFFFF"/>
                </a:highlight>
                <a:latin typeface="Arial"/>
                <a:ea typeface="Arial"/>
                <a:cs typeface="Arial"/>
                <a:sym typeface="Arial"/>
              </a:rPr>
              <a:t>Features we can’t think about right now.</a:t>
            </a:r>
            <a:endParaRPr sz="2000">
              <a:solidFill>
                <a:srgbClr val="373D3F"/>
              </a:solidFill>
              <a:highlight>
                <a:srgbClr val="FFFFFF"/>
              </a:highlight>
              <a:latin typeface="Arial"/>
              <a:ea typeface="Arial"/>
              <a:cs typeface="Arial"/>
              <a:sym typeface="Arial"/>
            </a:endParaRPr>
          </a:p>
          <a:p>
            <a:pPr marL="457200" lvl="0" indent="-355600" algn="l" rtl="0">
              <a:lnSpc>
                <a:spcPct val="150000"/>
              </a:lnSpc>
              <a:spcBef>
                <a:spcPts val="0"/>
              </a:spcBef>
              <a:spcAft>
                <a:spcPts val="0"/>
              </a:spcAft>
              <a:buClr>
                <a:srgbClr val="373D3F"/>
              </a:buClr>
              <a:buSzPts val="2000"/>
              <a:buFont typeface="Arial"/>
              <a:buAutoNum type="arabicPeriod"/>
            </a:pPr>
            <a:r>
              <a:rPr lang="en" sz="2000">
                <a:solidFill>
                  <a:srgbClr val="373D3F"/>
                </a:solidFill>
                <a:highlight>
                  <a:srgbClr val="FFFFFF"/>
                </a:highlight>
                <a:latin typeface="Arial"/>
                <a:ea typeface="Arial"/>
                <a:cs typeface="Arial"/>
                <a:sym typeface="Arial"/>
              </a:rPr>
              <a:t>Everything else.</a:t>
            </a:r>
            <a:endParaRPr sz="2000">
              <a:solidFill>
                <a:srgbClr val="373D3F"/>
              </a:solidFill>
              <a:highlight>
                <a:srgbClr val="FFFFFF"/>
              </a:highlight>
              <a:latin typeface="Arial"/>
              <a:ea typeface="Arial"/>
              <a:cs typeface="Arial"/>
              <a:sym typeface="Arial"/>
            </a:endParaRPr>
          </a:p>
          <a:p>
            <a:pPr marL="457200" lvl="0" indent="0" algn="l" rtl="0">
              <a:lnSpc>
                <a:spcPct val="130000"/>
              </a:lnSpc>
              <a:spcBef>
                <a:spcPts val="1200"/>
              </a:spcBef>
              <a:spcAft>
                <a:spcPts val="1200"/>
              </a:spcAft>
              <a:buSzPts val="935"/>
              <a:buNone/>
            </a:pPr>
            <a:endParaRPr sz="1700">
              <a:solidFill>
                <a:srgbClr val="373D3F"/>
              </a:solidFill>
              <a:highlight>
                <a:srgbClr val="FFFFFF"/>
              </a:highlight>
              <a:latin typeface="Arial"/>
              <a:ea typeface="Arial"/>
              <a:cs typeface="Arial"/>
              <a:sym typeface="Arial"/>
            </a:endParaRPr>
          </a:p>
        </p:txBody>
      </p:sp>
      <p:sp>
        <p:nvSpPr>
          <p:cNvPr id="102" name="Google Shape;102;p17"/>
          <p:cNvSpPr txBox="1">
            <a:spLocks noGrp="1"/>
          </p:cNvSpPr>
          <p:nvPr>
            <p:ph type="title"/>
          </p:nvPr>
        </p:nvSpPr>
        <p:spPr>
          <a:xfrm>
            <a:off x="311700" y="2545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14.3. Scope in Agile?</a:t>
            </a:r>
            <a:endParaRPr b="1">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11700" y="2545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14.4. Agile Procurement</a:t>
            </a:r>
            <a:endParaRPr b="1">
              <a:latin typeface="Arial"/>
              <a:ea typeface="Arial"/>
              <a:cs typeface="Arial"/>
              <a:sym typeface="Arial"/>
            </a:endParaRPr>
          </a:p>
        </p:txBody>
      </p:sp>
      <p:sp>
        <p:nvSpPr>
          <p:cNvPr id="111" name="Google Shape;111;p18"/>
          <p:cNvSpPr txBox="1">
            <a:spLocks noGrp="1"/>
          </p:cNvSpPr>
          <p:nvPr>
            <p:ph type="body" idx="1"/>
          </p:nvPr>
        </p:nvSpPr>
        <p:spPr>
          <a:xfrm>
            <a:off x="311700" y="1002825"/>
            <a:ext cx="8676300" cy="3647700"/>
          </a:xfrm>
          <a:prstGeom prst="rect">
            <a:avLst/>
          </a:prstGeom>
        </p:spPr>
        <p:txBody>
          <a:bodyPr spcFirstLastPara="1" wrap="square" lIns="91425" tIns="91425" rIns="91425" bIns="91425" anchor="t" anchorCtr="0">
            <a:noAutofit/>
          </a:bodyPr>
          <a:lstStyle/>
          <a:p>
            <a:pPr marL="457200" lvl="0" indent="-346075" algn="l" rtl="0">
              <a:lnSpc>
                <a:spcPct val="150000"/>
              </a:lnSpc>
              <a:spcBef>
                <a:spcPts val="0"/>
              </a:spcBef>
              <a:spcAft>
                <a:spcPts val="0"/>
              </a:spcAft>
              <a:buClr>
                <a:srgbClr val="373D3F"/>
              </a:buClr>
              <a:buSzPts val="1850"/>
              <a:buFont typeface="Arial"/>
              <a:buChar char="●"/>
            </a:pPr>
            <a:r>
              <a:rPr lang="en" sz="1850">
                <a:solidFill>
                  <a:srgbClr val="373D3F"/>
                </a:solidFill>
                <a:highlight>
                  <a:srgbClr val="FFFFFF"/>
                </a:highlight>
                <a:latin typeface="Arial"/>
                <a:ea typeface="Arial"/>
                <a:cs typeface="Arial"/>
                <a:sym typeface="Arial"/>
              </a:rPr>
              <a:t>Procurement processes naturally follow or even mandate a negotiation-based approach that is directly at odds with the kind of living order thinking found in the Agile Manifesto, which emphasizes ‘collaboration over contract negotiation’” (pers. comm., June 15, 2018).</a:t>
            </a:r>
            <a:endParaRPr sz="1850">
              <a:solidFill>
                <a:srgbClr val="373D3F"/>
              </a:solidFill>
              <a:highlight>
                <a:srgbClr val="FFFFFF"/>
              </a:highlight>
              <a:latin typeface="Arial"/>
              <a:ea typeface="Arial"/>
              <a:cs typeface="Arial"/>
              <a:sym typeface="Arial"/>
            </a:endParaRPr>
          </a:p>
          <a:p>
            <a:pPr marL="457200" lvl="0" indent="-346075" algn="l" rtl="0">
              <a:lnSpc>
                <a:spcPct val="150000"/>
              </a:lnSpc>
              <a:spcBef>
                <a:spcPts val="0"/>
              </a:spcBef>
              <a:spcAft>
                <a:spcPts val="0"/>
              </a:spcAft>
              <a:buClr>
                <a:srgbClr val="373D3F"/>
              </a:buClr>
              <a:buSzPts val="1850"/>
              <a:buFont typeface="Arial"/>
              <a:buChar char="●"/>
            </a:pPr>
            <a:r>
              <a:rPr lang="en" sz="1850">
                <a:solidFill>
                  <a:srgbClr val="373D3F"/>
                </a:solidFill>
                <a:highlight>
                  <a:srgbClr val="FFFFFF"/>
                </a:highlight>
                <a:latin typeface="Arial"/>
                <a:ea typeface="Arial"/>
                <a:cs typeface="Arial"/>
                <a:sym typeface="Arial"/>
              </a:rPr>
              <a:t>Some organizations and governments are beginning to rethink their procurement processes in hopes of making them more Agile and, as a result, less costly.</a:t>
            </a:r>
            <a:endParaRPr sz="1850">
              <a:solidFill>
                <a:srgbClr val="373D3F"/>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217925" y="2414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14.5. Agile Teams</a:t>
            </a:r>
            <a:endParaRPr b="1">
              <a:latin typeface="Arial"/>
              <a:ea typeface="Arial"/>
              <a:cs typeface="Arial"/>
              <a:sym typeface="Arial"/>
            </a:endParaRPr>
          </a:p>
        </p:txBody>
      </p:sp>
      <p:sp>
        <p:nvSpPr>
          <p:cNvPr id="117" name="Google Shape;117;p19"/>
          <p:cNvSpPr txBox="1">
            <a:spLocks noGrp="1"/>
          </p:cNvSpPr>
          <p:nvPr>
            <p:ph type="body" idx="1"/>
          </p:nvPr>
        </p:nvSpPr>
        <p:spPr>
          <a:xfrm>
            <a:off x="217925" y="849225"/>
            <a:ext cx="8614200" cy="37749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a:solidFill>
                  <a:srgbClr val="373D3F"/>
                </a:solidFill>
                <a:highlight>
                  <a:srgbClr val="FFFFFF"/>
                </a:highlight>
                <a:latin typeface="Arial"/>
                <a:ea typeface="Arial"/>
                <a:cs typeface="Arial"/>
                <a:sym typeface="Arial"/>
              </a:rPr>
              <a:t>Agile software development was founded as a way to help team members work together more efficiently and companionably. Three of the twelve founding principles of the methodology focus on building better teams:</a:t>
            </a:r>
            <a:endParaRPr>
              <a:solidFill>
                <a:srgbClr val="373D3F"/>
              </a:solidFill>
              <a:highlight>
                <a:srgbClr val="FFFFFF"/>
              </a:highlight>
              <a:latin typeface="Arial"/>
              <a:ea typeface="Arial"/>
              <a:cs typeface="Arial"/>
              <a:sym typeface="Arial"/>
            </a:endParaRPr>
          </a:p>
          <a:p>
            <a:pPr marL="457200" lvl="0" indent="-342900" algn="l" rtl="0">
              <a:lnSpc>
                <a:spcPct val="140000"/>
              </a:lnSpc>
              <a:spcBef>
                <a:spcPts val="1200"/>
              </a:spcBef>
              <a:spcAft>
                <a:spcPts val="0"/>
              </a:spcAft>
              <a:buClr>
                <a:srgbClr val="373D3F"/>
              </a:buClr>
              <a:buSzPts val="1800"/>
              <a:buFont typeface="Arial"/>
              <a:buAutoNum type="arabicPeriod"/>
            </a:pPr>
            <a:r>
              <a:rPr lang="en">
                <a:solidFill>
                  <a:srgbClr val="373D3F"/>
                </a:solidFill>
                <a:highlight>
                  <a:srgbClr val="FFFFFF"/>
                </a:highlight>
                <a:latin typeface="Arial"/>
                <a:ea typeface="Arial"/>
                <a:cs typeface="Arial"/>
                <a:sym typeface="Arial"/>
              </a:rPr>
              <a:t>The most efficient and effective method of conveying information to and within a development team is face-to-face conversation.</a:t>
            </a:r>
            <a:endParaRPr>
              <a:solidFill>
                <a:srgbClr val="373D3F"/>
              </a:solidFill>
              <a:highlight>
                <a:srgbClr val="FFFFFF"/>
              </a:highlight>
              <a:latin typeface="Arial"/>
              <a:ea typeface="Arial"/>
              <a:cs typeface="Arial"/>
              <a:sym typeface="Arial"/>
            </a:endParaRPr>
          </a:p>
          <a:p>
            <a:pPr marL="457200" lvl="0" indent="-342900" algn="l" rtl="0">
              <a:lnSpc>
                <a:spcPct val="140000"/>
              </a:lnSpc>
              <a:spcBef>
                <a:spcPts val="0"/>
              </a:spcBef>
              <a:spcAft>
                <a:spcPts val="0"/>
              </a:spcAft>
              <a:buClr>
                <a:srgbClr val="373D3F"/>
              </a:buClr>
              <a:buSzPts val="1800"/>
              <a:buFont typeface="Arial"/>
              <a:buAutoNum type="arabicPeriod"/>
            </a:pPr>
            <a:r>
              <a:rPr lang="en">
                <a:solidFill>
                  <a:srgbClr val="373D3F"/>
                </a:solidFill>
                <a:highlight>
                  <a:srgbClr val="FFFFFF"/>
                </a:highlight>
                <a:latin typeface="Arial"/>
                <a:ea typeface="Arial"/>
                <a:cs typeface="Arial"/>
                <a:sym typeface="Arial"/>
              </a:rPr>
              <a:t>The best architectures, requirements, and designs emerge from self-organizing teams.</a:t>
            </a:r>
            <a:endParaRPr>
              <a:solidFill>
                <a:srgbClr val="373D3F"/>
              </a:solidFill>
              <a:highlight>
                <a:srgbClr val="FFFFFF"/>
              </a:highlight>
              <a:latin typeface="Arial"/>
              <a:ea typeface="Arial"/>
              <a:cs typeface="Arial"/>
              <a:sym typeface="Arial"/>
            </a:endParaRPr>
          </a:p>
          <a:p>
            <a:pPr marL="457200" lvl="0" indent="-342900" algn="l" rtl="0">
              <a:lnSpc>
                <a:spcPct val="140000"/>
              </a:lnSpc>
              <a:spcBef>
                <a:spcPts val="0"/>
              </a:spcBef>
              <a:spcAft>
                <a:spcPts val="0"/>
              </a:spcAft>
              <a:buClr>
                <a:srgbClr val="373D3F"/>
              </a:buClr>
              <a:buSzPts val="1800"/>
              <a:buFont typeface="Arial"/>
              <a:buAutoNum type="arabicPeriod"/>
            </a:pPr>
            <a:r>
              <a:rPr lang="en">
                <a:solidFill>
                  <a:srgbClr val="373D3F"/>
                </a:solidFill>
                <a:highlight>
                  <a:srgbClr val="FFFFFF"/>
                </a:highlight>
                <a:latin typeface="Arial"/>
                <a:ea typeface="Arial"/>
                <a:cs typeface="Arial"/>
                <a:sym typeface="Arial"/>
              </a:rPr>
              <a:t>At regular intervals, the team reflects on how to become more effective, then tunes and adjusts its behavior accordingly (Beedle et al., 2001).</a:t>
            </a:r>
            <a:endParaRPr>
              <a:solidFill>
                <a:srgbClr val="373D3F"/>
              </a:solidFill>
              <a:highlight>
                <a:srgbClr val="FFFFFF"/>
              </a:highlight>
              <a:latin typeface="Arial"/>
              <a:ea typeface="Arial"/>
              <a:cs typeface="Arial"/>
              <a:sym typeface="Arial"/>
            </a:endParaRPr>
          </a:p>
          <a:p>
            <a:pPr marL="457200" lvl="0" indent="0" algn="l" rtl="0">
              <a:lnSpc>
                <a:spcPct val="140000"/>
              </a:lnSpc>
              <a:spcBef>
                <a:spcPts val="12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147300" y="1843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14.6. Estimating Resources</a:t>
            </a:r>
            <a:endParaRPr b="1">
              <a:latin typeface="Arial"/>
              <a:ea typeface="Arial"/>
              <a:cs typeface="Arial"/>
              <a:sym typeface="Arial"/>
            </a:endParaRPr>
          </a:p>
        </p:txBody>
      </p:sp>
      <p:sp>
        <p:nvSpPr>
          <p:cNvPr id="123" name="Google Shape;123;p20"/>
          <p:cNvSpPr txBox="1">
            <a:spLocks noGrp="1"/>
          </p:cNvSpPr>
          <p:nvPr>
            <p:ph type="body" idx="1"/>
          </p:nvPr>
        </p:nvSpPr>
        <p:spPr>
          <a:xfrm>
            <a:off x="177075" y="1048800"/>
            <a:ext cx="8808000" cy="33498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120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In Agile, estimating capacity can be especially difficult. </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Agile project managers (or Scrum masters) exert minimal direct influence on day-to-day work. </a:t>
            </a:r>
            <a:endParaRPr>
              <a:solidFill>
                <a:srgbClr val="373D3F"/>
              </a:solidFill>
              <a:highlight>
                <a:srgbClr val="FFFFFF"/>
              </a:highlight>
              <a:latin typeface="Arial"/>
              <a:ea typeface="Arial"/>
              <a:cs typeface="Arial"/>
              <a:sym typeface="Arial"/>
            </a:endParaRPr>
          </a:p>
          <a:p>
            <a:pPr marL="457200" lvl="0" indent="-342900" algn="l" rtl="0">
              <a:lnSpc>
                <a:spcPct val="150000"/>
              </a:lnSpc>
              <a:spcBef>
                <a:spcPts val="0"/>
              </a:spcBef>
              <a:spcAft>
                <a:spcPts val="0"/>
              </a:spcAft>
              <a:buClr>
                <a:srgbClr val="373D3F"/>
              </a:buClr>
              <a:buSzPts val="1800"/>
              <a:buFont typeface="Arial"/>
              <a:buChar char="●"/>
            </a:pPr>
            <a:r>
              <a:rPr lang="en">
                <a:solidFill>
                  <a:srgbClr val="373D3F"/>
                </a:solidFill>
                <a:highlight>
                  <a:srgbClr val="FFFFFF"/>
                </a:highlight>
                <a:latin typeface="Arial"/>
                <a:ea typeface="Arial"/>
                <a:cs typeface="Arial"/>
                <a:sym typeface="Arial"/>
              </a:rPr>
              <a:t>Agile project managers must practice good resource capacity management by “planning your workforce and building a skill inventory in exact proportion to the demand you foresee. </a:t>
            </a:r>
            <a:endParaRPr>
              <a:solidFill>
                <a:srgbClr val="373D3F"/>
              </a:solidFill>
              <a:highlight>
                <a:srgbClr val="FFFFFF"/>
              </a:highlight>
              <a:latin typeface="Arial"/>
              <a:ea typeface="Arial"/>
              <a:cs typeface="Arial"/>
              <a:sym typeface="Arial"/>
            </a:endParaRPr>
          </a:p>
          <a:p>
            <a:pPr marL="0" lvl="0" indent="0" algn="l" rtl="0">
              <a:lnSpc>
                <a:spcPct val="150000"/>
              </a:lnSpc>
              <a:spcBef>
                <a:spcPts val="1200"/>
              </a:spcBef>
              <a:spcAft>
                <a:spcPts val="0"/>
              </a:spcAft>
              <a:buNone/>
            </a:pPr>
            <a:endParaRPr sz="1350">
              <a:solidFill>
                <a:srgbClr val="373D3F"/>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760</Words>
  <Application>Microsoft Office PowerPoint</Application>
  <PresentationFormat>On-screen Show (16:9)</PresentationFormat>
  <Paragraphs>51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Tahoma</vt:lpstr>
      <vt:lpstr>Arial</vt:lpstr>
      <vt:lpstr>Calibri</vt:lpstr>
      <vt:lpstr>Roboto</vt:lpstr>
      <vt:lpstr>Geometric</vt:lpstr>
      <vt:lpstr>Essentials of Project Management </vt:lpstr>
      <vt:lpstr>14.1. Learning Objectives</vt:lpstr>
      <vt:lpstr>14.2. Definition</vt:lpstr>
      <vt:lpstr>Many flavours of Agile include:</vt:lpstr>
      <vt:lpstr>14.3. Scope in Agile?</vt:lpstr>
      <vt:lpstr>14.4. Agile Procurement</vt:lpstr>
      <vt:lpstr>14.5. Agile Teams</vt:lpstr>
      <vt:lpstr>14.6. Estimating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14</dc:title>
  <cp:lastModifiedBy>Steeves, Catherine</cp:lastModifiedBy>
  <cp:revision>2</cp:revision>
  <dcterms:modified xsi:type="dcterms:W3CDTF">2023-11-08T14:12:06Z</dcterms:modified>
</cp:coreProperties>
</file>