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Lora" pitchFamily="2"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744" autoAdjust="0"/>
    <p:restoredTop sz="86481" autoAdjust="0"/>
  </p:normalViewPr>
  <p:slideViewPr>
    <p:cSldViewPr snapToGrid="0">
      <p:cViewPr varScale="1">
        <p:scale>
          <a:sx n="81" d="100"/>
          <a:sy n="81" d="100"/>
        </p:scale>
        <p:origin x="10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0d83e61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0d83e61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50d83e61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50d83e61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50">
                <a:solidFill>
                  <a:srgbClr val="222222"/>
                </a:solidFill>
                <a:highlight>
                  <a:srgbClr val="FFFFFF"/>
                </a:highlight>
              </a:rPr>
              <a:t>If an audit reveals that it’s time to terminate a project, then it’s important to realize that this is not necessarily a bad thing: </a:t>
            </a:r>
            <a:endParaRPr sz="1650">
              <a:solidFill>
                <a:srgbClr val="222222"/>
              </a:solidFill>
              <a:highlight>
                <a:srgbClr val="FFFFFF"/>
              </a:highlight>
            </a:endParaRPr>
          </a:p>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Determining whether to terminate a project can be a very difficult decision for people close to a project to make. Your perspective on a project has a huge effect on your judgment of its overall success. That is why a review conducted by an objective, external auditor can be so illuminating.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50d83e61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50d83e61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Quality audits have been performed during the course of the project, and the vendor was given the opportunity to make corrections earlier in the process than the closing phase. It’s not a good idea to wait until the very end of the project and then spring all the problems and issues on the vendor at once. It’s much more efficient to discuss problems with your vendor as the project progresses because it provides the opportunity for correction when the problems occur.</a:t>
            </a:r>
            <a:endParaRPr sz="1350">
              <a:solidFill>
                <a:srgbClr val="373D3F"/>
              </a:solidFill>
              <a:highlight>
                <a:srgbClr val="FFFFFF"/>
              </a:highlight>
              <a:latin typeface="Lora"/>
              <a:ea typeface="Lora"/>
              <a:cs typeface="Lora"/>
              <a:sym typeface="Lora"/>
            </a:endParaRPr>
          </a:p>
          <a:p>
            <a:pPr marL="0" lvl="0" indent="0" algn="l" rtl="0">
              <a:lnSpc>
                <a:spcPct val="150000"/>
              </a:lnSpc>
              <a:spcBef>
                <a:spcPts val="1400"/>
              </a:spcBef>
              <a:spcAft>
                <a:spcPts val="0"/>
              </a:spcAft>
              <a:buClr>
                <a:schemeClr val="dk1"/>
              </a:buClr>
              <a:buSzPts val="1100"/>
              <a:buFont typeface="Arial"/>
              <a:buNone/>
            </a:pPr>
            <a:r>
              <a:rPr lang="en" sz="1350" i="1">
                <a:solidFill>
                  <a:srgbClr val="373D3F"/>
                </a:solidFill>
                <a:highlight>
                  <a:srgbClr val="FFFFFF"/>
                </a:highlight>
                <a:latin typeface="Lora"/>
                <a:ea typeface="Lora"/>
                <a:cs typeface="Lora"/>
                <a:sym typeface="Lora"/>
              </a:rPr>
              <a:t>Procurement Contracts </a:t>
            </a:r>
            <a:r>
              <a:rPr lang="en" sz="1350">
                <a:solidFill>
                  <a:srgbClr val="373D3F"/>
                </a:solidFill>
                <a:highlight>
                  <a:srgbClr val="FFFFFF"/>
                </a:highlight>
                <a:latin typeface="Lora"/>
                <a:ea typeface="Lora"/>
                <a:cs typeface="Lora"/>
                <a:sym typeface="Lora"/>
              </a:rPr>
              <a:t>- The performance of suppliers and vendors is reviewed to determine if they should still be included in the list of qualified suppliers or vendors. The choice of contract for each is reviewed to determine if the decision to share risk was justified and if the choice of incentives worked.</a:t>
            </a: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endParaRPr sz="1350">
              <a:solidFill>
                <a:srgbClr val="373D3F"/>
              </a:solidFill>
              <a:highlight>
                <a:srgbClr val="FFFFFF"/>
              </a:highlight>
              <a:latin typeface="Lora"/>
              <a:ea typeface="Lora"/>
              <a:cs typeface="Lora"/>
              <a:sym typeface="Lora"/>
            </a:endParaRPr>
          </a:p>
          <a:p>
            <a:pPr marL="0" lvl="0" indent="0" algn="l" rtl="0">
              <a:spcBef>
                <a:spcPts val="0"/>
              </a:spcBef>
              <a:spcAft>
                <a:spcPts val="0"/>
              </a:spcAft>
              <a:buNone/>
            </a:pPr>
            <a:endParaRPr sz="1350">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6cbd4502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6cbd450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373D3F"/>
                </a:solidFill>
                <a:highlight>
                  <a:srgbClr val="FFFFFF"/>
                </a:highlight>
                <a:latin typeface="Lora"/>
                <a:ea typeface="Lora"/>
                <a:cs typeface="Lora"/>
                <a:sym typeface="Lora"/>
              </a:rPr>
              <a:t>The final payment is usually more than a simple percentage of the work that remains to be completed. Completing the project might involve fixing the most difficult problems that are disproportionately expensive to solve, so the final payment should be large enough to motivate the vendor to give the project a high priority so that the project can be completed on time.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50d83e615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50d83e61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400"/>
              </a:spcBef>
              <a:spcAft>
                <a:spcPts val="0"/>
              </a:spcAft>
              <a:buClr>
                <a:schemeClr val="dk1"/>
              </a:buClr>
              <a:buSzPts val="1100"/>
              <a:buFont typeface="Arial"/>
              <a:buNone/>
            </a:pPr>
            <a:r>
              <a:rPr lang="en" sz="1350">
                <a:solidFill>
                  <a:srgbClr val="373D3F"/>
                </a:solidFill>
                <a:highlight>
                  <a:srgbClr val="FFFFFF"/>
                </a:highlight>
                <a:latin typeface="Lora"/>
                <a:ea typeface="Lora"/>
                <a:cs typeface="Lora"/>
                <a:sym typeface="Lora"/>
              </a:rPr>
              <a:t>The close-out report provides a final summary of the project performance. It should include the following:</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190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Summary of the project and deliverables</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Data on performance related to schedule, cost, and quality</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Summary of the final product, service, or project and how it supports the organization’s business goals</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Risks encountered and how they were mitigated</a:t>
            </a:r>
            <a:endParaRPr sz="135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a:solidFill>
                  <a:srgbClr val="373D3F"/>
                </a:solidFill>
                <a:highlight>
                  <a:srgbClr val="FFFFFF"/>
                </a:highlight>
                <a:latin typeface="Lora"/>
                <a:ea typeface="Lora"/>
                <a:cs typeface="Lora"/>
                <a:sym typeface="Lora"/>
              </a:rPr>
              <a:t>Lessons learned</a:t>
            </a:r>
            <a:endParaRPr sz="1350">
              <a:solidFill>
                <a:srgbClr val="373D3F"/>
              </a:solidFill>
              <a:highlight>
                <a:srgbClr val="FFFFFF"/>
              </a:highlight>
              <a:latin typeface="Lora"/>
              <a:ea typeface="Lora"/>
              <a:cs typeface="Lora"/>
              <a:sym typeface="Lora"/>
            </a:endParaRPr>
          </a:p>
          <a:p>
            <a:pPr marL="0" lvl="0" indent="0" algn="l" rtl="0">
              <a:lnSpc>
                <a:spcPct val="150000"/>
              </a:lnSpc>
              <a:spcBef>
                <a:spcPts val="1900"/>
              </a:spcBef>
              <a:spcAft>
                <a:spcPts val="0"/>
              </a:spcAft>
              <a:buNone/>
            </a:pPr>
            <a:r>
              <a:rPr lang="en" sz="1350">
                <a:solidFill>
                  <a:srgbClr val="373D3F"/>
                </a:solidFill>
                <a:highlight>
                  <a:srgbClr val="FFFFFF"/>
                </a:highlight>
                <a:latin typeface="Lora"/>
                <a:ea typeface="Lora"/>
                <a:cs typeface="Lora"/>
                <a:sym typeface="Lora"/>
              </a:rPr>
              <a:t>If project closure is done thoughtfully and systematically, it can help ensure a smooth transition to the next stage of the project’s life cycle, or to subsequent related projects. </a:t>
            </a:r>
            <a:endParaRPr sz="1350">
              <a:solidFill>
                <a:srgbClr val="373D3F"/>
              </a:solidFill>
              <a:highlight>
                <a:srgbClr val="FFFFFF"/>
              </a:highlight>
              <a:latin typeface="Lora"/>
              <a:ea typeface="Lora"/>
              <a:cs typeface="Lora"/>
              <a:sym typeface="Lora"/>
            </a:endParaRPr>
          </a:p>
          <a:p>
            <a:pPr marL="457200" lvl="0" indent="0" algn="l" rtl="0">
              <a:lnSpc>
                <a:spcPct val="150000"/>
              </a:lnSpc>
              <a:spcBef>
                <a:spcPts val="1900"/>
              </a:spcBef>
              <a:spcAft>
                <a:spcPts val="0"/>
              </a:spcAft>
              <a:buNone/>
            </a:pPr>
            <a:endParaRPr sz="1350">
              <a:solidFill>
                <a:srgbClr val="373D3F"/>
              </a:solidFill>
              <a:highlight>
                <a:srgbClr val="FFFFFF"/>
              </a:highlight>
              <a:latin typeface="Lora"/>
              <a:ea typeface="Lora"/>
              <a:cs typeface="Lora"/>
              <a:sym typeface="Lora"/>
            </a:endParaRPr>
          </a:p>
          <a:p>
            <a:pPr marL="0" lvl="0" indent="0" algn="l" rtl="0">
              <a:spcBef>
                <a:spcPts val="19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grpSp>
        <p:nvGrpSpPr>
          <p:cNvPr id="59" name="Google Shape;59;p11"/>
          <p:cNvGrpSpPr/>
          <p:nvPr/>
        </p:nvGrpSpPr>
        <p:grpSpPr>
          <a:xfrm>
            <a:off x="6098378" y="5"/>
            <a:ext cx="3045625" cy="2030570"/>
            <a:chOff x="6098378" y="5"/>
            <a:chExt cx="3045625" cy="2030570"/>
          </a:xfrm>
        </p:grpSpPr>
        <p:sp>
          <p:nvSpPr>
            <p:cNvPr id="60" name="Google Shape;60;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6" name="Google Shape;66;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7" name="Google Shape;67;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750519"/>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pix4free.org/" TargetMode="External"/><Relationship Id="rId5" Type="http://schemas.openxmlformats.org/officeDocument/2006/relationships/hyperlink" Target="https://creativecommons.org/licenses/by-sa/3.0/" TargetMode="External"/><Relationship Id="rId4" Type="http://schemas.openxmlformats.org/officeDocument/2006/relationships/hyperlink" Target="http://www.nyphotographic.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533" dirty="0">
                <a:latin typeface="Tahoma"/>
                <a:ea typeface="Tahoma"/>
                <a:cs typeface="Tahoma"/>
                <a:sym typeface="Tahoma"/>
              </a:rPr>
              <a:t>Essentials of Project Management</a:t>
            </a:r>
            <a:r>
              <a:rPr lang="en" sz="4533" u="sng" dirty="0">
                <a:latin typeface="Tahoma"/>
                <a:ea typeface="Tahoma"/>
                <a:cs typeface="Tahoma"/>
                <a:sym typeface="Tahoma"/>
              </a:rPr>
              <a:t> </a:t>
            </a:r>
            <a:endParaRPr sz="4533" u="sng" dirty="0">
              <a:latin typeface="Tahoma"/>
              <a:ea typeface="Tahoma"/>
              <a:cs typeface="Tahoma"/>
              <a:sym typeface="Tahoma"/>
            </a:endParaRPr>
          </a:p>
        </p:txBody>
      </p:sp>
      <p:sp>
        <p:nvSpPr>
          <p:cNvPr id="75" name="Google Shape;75;p13"/>
          <p:cNvSpPr txBox="1">
            <a:spLocks noGrp="1"/>
          </p:cNvSpPr>
          <p:nvPr>
            <p:ph type="subTitle" idx="1"/>
          </p:nvPr>
        </p:nvSpPr>
        <p:spPr>
          <a:xfrm>
            <a:off x="598088" y="2769088"/>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2842" dirty="0">
                <a:latin typeface="Tahoma"/>
                <a:ea typeface="Tahoma"/>
                <a:cs typeface="Tahoma"/>
                <a:sym typeface="Tahoma"/>
              </a:rPr>
              <a:t>Chapter 11 - Project Closure</a:t>
            </a:r>
            <a:endParaRPr sz="2842" dirty="0">
              <a:latin typeface="Tahoma"/>
              <a:ea typeface="Tahoma"/>
              <a:cs typeface="Tahoma"/>
              <a:sym typeface="Tahoma"/>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04034C96-4E63-48B2-9C21-ED5342112625}"/>
              </a:ext>
            </a:extLst>
          </p:cNvPr>
          <p:cNvGrpSpPr/>
          <p:nvPr/>
        </p:nvGrpSpPr>
        <p:grpSpPr>
          <a:xfrm>
            <a:off x="598088" y="4362228"/>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E44060A0-F933-4FD1-AD9F-A3DBB0CDBBA2}"/>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F06AA224-511F-4488-A716-AD0B6282D4A5}"/>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11700" y="1707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11.1. Learning Objectives</a:t>
            </a:r>
            <a:endParaRPr b="1" dirty="0">
              <a:latin typeface="Arial"/>
              <a:ea typeface="Arial"/>
              <a:cs typeface="Arial"/>
              <a:sym typeface="Arial"/>
            </a:endParaRPr>
          </a:p>
        </p:txBody>
      </p:sp>
      <p:sp>
        <p:nvSpPr>
          <p:cNvPr id="81" name="Google Shape;81;p14"/>
          <p:cNvSpPr txBox="1">
            <a:spLocks noGrp="1"/>
          </p:cNvSpPr>
          <p:nvPr>
            <p:ph type="body" idx="1"/>
          </p:nvPr>
        </p:nvSpPr>
        <p:spPr>
          <a:xfrm>
            <a:off x="311700" y="991225"/>
            <a:ext cx="8196000" cy="35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Arial"/>
                <a:ea typeface="Arial"/>
                <a:cs typeface="Arial"/>
                <a:sym typeface="Arial"/>
              </a:rPr>
              <a:t>By the end of this chapter you should be able to:</a:t>
            </a:r>
            <a:endParaRPr sz="1700" b="1">
              <a:latin typeface="Arial"/>
              <a:ea typeface="Arial"/>
              <a:cs typeface="Arial"/>
              <a:sym typeface="Arial"/>
            </a:endParaRPr>
          </a:p>
          <a:p>
            <a:pPr marL="584200" lvl="0" indent="-339725" algn="l" rtl="0">
              <a:lnSpc>
                <a:spcPct val="150000"/>
              </a:lnSpc>
              <a:spcBef>
                <a:spcPts val="1400"/>
              </a:spcBef>
              <a:spcAft>
                <a:spcPts val="0"/>
              </a:spcAft>
              <a:buClr>
                <a:srgbClr val="000000"/>
              </a:buClr>
              <a:buSzPts val="1750"/>
              <a:buFont typeface="Arial"/>
              <a:buAutoNum type="arabicPeriod"/>
            </a:pPr>
            <a:r>
              <a:rPr lang="en" sz="1750">
                <a:solidFill>
                  <a:srgbClr val="000000"/>
                </a:solidFill>
                <a:latin typeface="Arial"/>
                <a:ea typeface="Arial"/>
                <a:cs typeface="Arial"/>
                <a:sym typeface="Arial"/>
              </a:rPr>
              <a:t>Discuss the importance of getting the fundamentals right and keeping them right throughout a project.</a:t>
            </a:r>
            <a:endParaRPr sz="1750">
              <a:solidFill>
                <a:srgbClr val="000000"/>
              </a:solidFill>
              <a:latin typeface="Arial"/>
              <a:ea typeface="Arial"/>
              <a:cs typeface="Arial"/>
              <a:sym typeface="Arial"/>
            </a:endParaRPr>
          </a:p>
          <a:p>
            <a:pPr marL="584200" lvl="0" indent="-339725" algn="l" rtl="0">
              <a:lnSpc>
                <a:spcPct val="150000"/>
              </a:lnSpc>
              <a:spcBef>
                <a:spcPts val="0"/>
              </a:spcBef>
              <a:spcAft>
                <a:spcPts val="0"/>
              </a:spcAft>
              <a:buClr>
                <a:srgbClr val="000000"/>
              </a:buClr>
              <a:buSzPts val="1750"/>
              <a:buFont typeface="Arial"/>
              <a:buAutoNum type="arabicPeriod"/>
            </a:pPr>
            <a:r>
              <a:rPr lang="en" sz="1750">
                <a:solidFill>
                  <a:srgbClr val="000000"/>
                </a:solidFill>
                <a:latin typeface="Arial"/>
                <a:ea typeface="Arial"/>
                <a:cs typeface="Arial"/>
                <a:sym typeface="Arial"/>
              </a:rPr>
              <a:t>Explain the value of project reviews and audits.</a:t>
            </a:r>
            <a:endParaRPr sz="1750">
              <a:solidFill>
                <a:srgbClr val="000000"/>
              </a:solidFill>
              <a:latin typeface="Arial"/>
              <a:ea typeface="Arial"/>
              <a:cs typeface="Arial"/>
              <a:sym typeface="Arial"/>
            </a:endParaRPr>
          </a:p>
          <a:p>
            <a:pPr marL="584200" lvl="0" indent="-339725" algn="l" rtl="0">
              <a:lnSpc>
                <a:spcPct val="150000"/>
              </a:lnSpc>
              <a:spcBef>
                <a:spcPts val="0"/>
              </a:spcBef>
              <a:spcAft>
                <a:spcPts val="0"/>
              </a:spcAft>
              <a:buClr>
                <a:srgbClr val="000000"/>
              </a:buClr>
              <a:buSzPts val="1750"/>
              <a:buFont typeface="Arial"/>
              <a:buAutoNum type="arabicPeriod"/>
            </a:pPr>
            <a:r>
              <a:rPr lang="en" sz="1750">
                <a:solidFill>
                  <a:srgbClr val="000000"/>
                </a:solidFill>
                <a:latin typeface="Arial"/>
                <a:ea typeface="Arial"/>
                <a:cs typeface="Arial"/>
                <a:sym typeface="Arial"/>
              </a:rPr>
              <a:t>Describe issues related to correcting course mid-project and decisions about terminating a project.</a:t>
            </a:r>
            <a:endParaRPr sz="1750">
              <a:solidFill>
                <a:srgbClr val="000000"/>
              </a:solidFill>
              <a:latin typeface="Arial"/>
              <a:ea typeface="Arial"/>
              <a:cs typeface="Arial"/>
              <a:sym typeface="Arial"/>
            </a:endParaRPr>
          </a:p>
          <a:p>
            <a:pPr marL="584200" lvl="0" indent="-339725" algn="l" rtl="0">
              <a:lnSpc>
                <a:spcPct val="150000"/>
              </a:lnSpc>
              <a:spcBef>
                <a:spcPts val="0"/>
              </a:spcBef>
              <a:spcAft>
                <a:spcPts val="0"/>
              </a:spcAft>
              <a:buClr>
                <a:srgbClr val="000000"/>
              </a:buClr>
              <a:buSzPts val="1750"/>
              <a:buFont typeface="Arial"/>
              <a:buAutoNum type="arabicPeriod"/>
            </a:pPr>
            <a:r>
              <a:rPr lang="en" sz="1750">
                <a:solidFill>
                  <a:srgbClr val="000000"/>
                </a:solidFill>
                <a:latin typeface="Arial"/>
                <a:ea typeface="Arial"/>
                <a:cs typeface="Arial"/>
                <a:sym typeface="Arial"/>
              </a:rPr>
              <a:t>Discuss the project closure phase.</a:t>
            </a:r>
            <a:endParaRPr sz="1750">
              <a:solidFill>
                <a:srgbClr val="000000"/>
              </a:solidFill>
              <a:latin typeface="Arial"/>
              <a:ea typeface="Arial"/>
              <a:cs typeface="Arial"/>
              <a:sym typeface="Arial"/>
            </a:endParaRPr>
          </a:p>
          <a:p>
            <a:pPr marL="584200" lvl="0" indent="-339725" algn="l" rtl="0">
              <a:lnSpc>
                <a:spcPct val="150000"/>
              </a:lnSpc>
              <a:spcBef>
                <a:spcPts val="0"/>
              </a:spcBef>
              <a:spcAft>
                <a:spcPts val="0"/>
              </a:spcAft>
              <a:buClr>
                <a:srgbClr val="000000"/>
              </a:buClr>
              <a:buSzPts val="1750"/>
              <a:buFont typeface="Arial"/>
              <a:buAutoNum type="arabicPeriod"/>
            </a:pPr>
            <a:r>
              <a:rPr lang="en" sz="1750">
                <a:solidFill>
                  <a:srgbClr val="000000"/>
                </a:solidFill>
                <a:latin typeface="Arial"/>
                <a:ea typeface="Arial"/>
                <a:cs typeface="Arial"/>
                <a:sym typeface="Arial"/>
              </a:rPr>
              <a:t>Recognize the importance of concluding a project with lesson learned.</a:t>
            </a:r>
            <a:endParaRPr sz="1750">
              <a:solidFill>
                <a:srgbClr val="000000"/>
              </a:solidFill>
              <a:latin typeface="Arial"/>
              <a:ea typeface="Arial"/>
              <a:cs typeface="Arial"/>
              <a:sym typeface="Arial"/>
            </a:endParaRPr>
          </a:p>
          <a:p>
            <a:pPr marL="457200" lvl="0" indent="0" algn="l" rtl="0">
              <a:lnSpc>
                <a:spcPct val="150000"/>
              </a:lnSpc>
              <a:spcBef>
                <a:spcPts val="1400"/>
              </a:spcBef>
              <a:spcAft>
                <a:spcPts val="1000"/>
              </a:spcAft>
              <a:buNone/>
            </a:pPr>
            <a:endParaRPr sz="17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3" name="Title 2">
            <a:extLst>
              <a:ext uri="{FF2B5EF4-FFF2-40B4-BE49-F238E27FC236}">
                <a16:creationId xmlns:a16="http://schemas.microsoft.com/office/drawing/2014/main" id="{A441247B-3FD2-422E-8539-86EF45AC4FE7}"/>
              </a:ext>
            </a:extLst>
          </p:cNvPr>
          <p:cNvSpPr>
            <a:spLocks noGrp="1"/>
          </p:cNvSpPr>
          <p:nvPr>
            <p:ph type="title"/>
          </p:nvPr>
        </p:nvSpPr>
        <p:spPr/>
        <p:txBody>
          <a:bodyPr>
            <a:normAutofit fontScale="90000"/>
          </a:bodyPr>
          <a:lstStyle/>
          <a:p>
            <a:r>
              <a:rPr lang="en-CA" sz="2800" b="1" dirty="0">
                <a:highlight>
                  <a:srgbClr val="FFFFFF"/>
                </a:highlight>
              </a:rPr>
              <a:t>11.2. Reasons for Closing Projects</a:t>
            </a:r>
            <a:br>
              <a:rPr lang="en-CA" sz="2800" dirty="0"/>
            </a:br>
            <a:endParaRPr lang="en-US" dirty="0"/>
          </a:p>
        </p:txBody>
      </p:sp>
      <p:sp>
        <p:nvSpPr>
          <p:cNvPr id="4" name="Text Placeholder 3">
            <a:extLst>
              <a:ext uri="{FF2B5EF4-FFF2-40B4-BE49-F238E27FC236}">
                <a16:creationId xmlns:a16="http://schemas.microsoft.com/office/drawing/2014/main" id="{8C251EBA-745D-4814-AD1A-644BCF3E872E}"/>
              </a:ext>
            </a:extLst>
          </p:cNvPr>
          <p:cNvSpPr>
            <a:spLocks noGrp="1"/>
          </p:cNvSpPr>
          <p:nvPr>
            <p:ph type="body" idx="1"/>
          </p:nvPr>
        </p:nvSpPr>
        <p:spPr>
          <a:xfrm>
            <a:off x="311700" y="1135312"/>
            <a:ext cx="8520600" cy="3339000"/>
          </a:xfrm>
        </p:spPr>
        <p:txBody>
          <a:bodyPr>
            <a:normAutofit fontScale="92500" lnSpcReduction="20000"/>
          </a:bodyPr>
          <a:lstStyle/>
          <a:p>
            <a:pPr lvl="0" indent="-333375">
              <a:buClr>
                <a:srgbClr val="222222"/>
              </a:buClr>
              <a:buSzPts val="1650"/>
            </a:pPr>
            <a:r>
              <a:rPr lang="en-US" dirty="0">
                <a:solidFill>
                  <a:srgbClr val="222222"/>
                </a:solidFill>
                <a:highlight>
                  <a:srgbClr val="FFFFFF"/>
                </a:highlight>
              </a:rPr>
              <a:t>The project must provide value to all parties. </a:t>
            </a:r>
          </a:p>
          <a:p>
            <a:pPr lvl="0" indent="0">
              <a:buNone/>
            </a:pPr>
            <a:endParaRPr lang="en-US" dirty="0">
              <a:solidFill>
                <a:srgbClr val="222222"/>
              </a:solidFill>
              <a:highlight>
                <a:srgbClr val="FFFFFF"/>
              </a:highlight>
            </a:endParaRPr>
          </a:p>
          <a:p>
            <a:pPr lvl="0" indent="-339725">
              <a:buClr>
                <a:srgbClr val="373D3F"/>
              </a:buClr>
              <a:buSzPts val="1750"/>
            </a:pPr>
            <a:r>
              <a:rPr lang="en-US" dirty="0">
                <a:solidFill>
                  <a:srgbClr val="373D3F"/>
                </a:solidFill>
                <a:highlight>
                  <a:srgbClr val="FFFFFF"/>
                </a:highlight>
              </a:rPr>
              <a:t>Has the project been made obsolete or less valuable by technical advances and is </a:t>
            </a:r>
            <a:endParaRPr lang="en-US" dirty="0">
              <a:solidFill>
                <a:srgbClr val="222222"/>
              </a:solidFill>
              <a:highlight>
                <a:srgbClr val="FFFFFF"/>
              </a:highlight>
            </a:endParaRPr>
          </a:p>
          <a:p>
            <a:pPr lvl="0" indent="0">
              <a:buNone/>
            </a:pPr>
            <a:r>
              <a:rPr lang="en-US" dirty="0">
                <a:solidFill>
                  <a:srgbClr val="373D3F"/>
                </a:solidFill>
                <a:highlight>
                  <a:srgbClr val="FFFFFF"/>
                </a:highlight>
              </a:rPr>
              <a:t>continuation still cost-effective?</a:t>
            </a:r>
          </a:p>
          <a:p>
            <a:pPr lvl="0" indent="0">
              <a:buNone/>
            </a:pPr>
            <a:endParaRPr lang="en-US" dirty="0">
              <a:solidFill>
                <a:srgbClr val="373D3F"/>
              </a:solidFill>
              <a:highlight>
                <a:srgbClr val="FFFFFF"/>
              </a:highlight>
            </a:endParaRPr>
          </a:p>
          <a:p>
            <a:pPr lvl="0" indent="-339725">
              <a:buClr>
                <a:srgbClr val="373D3F"/>
              </a:buClr>
              <a:buSzPts val="1750"/>
            </a:pPr>
            <a:r>
              <a:rPr lang="en-US" dirty="0">
                <a:solidFill>
                  <a:srgbClr val="373D3F"/>
                </a:solidFill>
                <a:highlight>
                  <a:srgbClr val="FFFFFF"/>
                </a:highlight>
              </a:rPr>
              <a:t>Is it time to integrate the project into regular operations?</a:t>
            </a:r>
          </a:p>
          <a:p>
            <a:pPr lvl="0" indent="0">
              <a:buNone/>
            </a:pPr>
            <a:endParaRPr lang="en-US" dirty="0">
              <a:solidFill>
                <a:srgbClr val="373D3F"/>
              </a:solidFill>
              <a:highlight>
                <a:srgbClr val="FFFFFF"/>
              </a:highlight>
            </a:endParaRPr>
          </a:p>
          <a:p>
            <a:pPr lvl="0" indent="-339725">
              <a:buClr>
                <a:srgbClr val="373D3F"/>
              </a:buClr>
              <a:buSzPts val="1750"/>
            </a:pPr>
            <a:r>
              <a:rPr lang="en-US" dirty="0">
                <a:solidFill>
                  <a:srgbClr val="373D3F"/>
                </a:solidFill>
                <a:highlight>
                  <a:srgbClr val="FFFFFF"/>
                </a:highlight>
              </a:rPr>
              <a:t>Are there better alternative uses for the funds, time, and personnel devoted to the project? </a:t>
            </a:r>
          </a:p>
          <a:p>
            <a:pPr lvl="0" indent="0">
              <a:buNone/>
            </a:pPr>
            <a:endParaRPr lang="en-US" dirty="0">
              <a:solidFill>
                <a:srgbClr val="373D3F"/>
              </a:solidFill>
              <a:highlight>
                <a:srgbClr val="FFFFFF"/>
              </a:highlight>
            </a:endParaRPr>
          </a:p>
          <a:p>
            <a:pPr lvl="0" indent="-339725">
              <a:buClr>
                <a:srgbClr val="373D3F"/>
              </a:buClr>
              <a:buSzPts val="1750"/>
            </a:pPr>
            <a:r>
              <a:rPr lang="en-US" dirty="0">
                <a:solidFill>
                  <a:srgbClr val="373D3F"/>
                </a:solidFill>
                <a:highlight>
                  <a:srgbClr val="FFFFFF"/>
                </a:highlight>
              </a:rPr>
              <a:t>Has the market or regulatory requirements, altered the need for the project’s output?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174775" y="0"/>
            <a:ext cx="8675349" cy="982400"/>
          </a:xfrm>
          <a:prstGeom prst="rect">
            <a:avLst/>
          </a:prstGeom>
        </p:spPr>
        <p:txBody>
          <a:bodyPr spcFirstLastPara="1" wrap="square" lIns="91425" tIns="91425" rIns="91425" bIns="91425" anchor="t" anchorCtr="0">
            <a:noAutofit/>
          </a:bodyPr>
          <a:lstStyle/>
          <a:p>
            <a:pPr marL="0" lvl="0" indent="0" algn="l" rtl="0">
              <a:lnSpc>
                <a:spcPct val="120000"/>
              </a:lnSpc>
              <a:spcBef>
                <a:spcPts val="2400"/>
              </a:spcBef>
              <a:spcAft>
                <a:spcPts val="0"/>
              </a:spcAft>
              <a:buNone/>
            </a:pPr>
            <a:r>
              <a:rPr lang="en" sz="2750" b="1" dirty="0">
                <a:highlight>
                  <a:srgbClr val="FFFFFF"/>
                </a:highlight>
                <a:latin typeface="Arial"/>
                <a:ea typeface="Arial"/>
                <a:cs typeface="Arial"/>
                <a:sym typeface="Arial"/>
              </a:rPr>
              <a:t>11.3. Contract Closing</a:t>
            </a:r>
            <a:endParaRPr sz="2750" b="1" dirty="0">
              <a:highlight>
                <a:srgbClr val="FFFFFF"/>
              </a:highlight>
              <a:latin typeface="Arial"/>
              <a:ea typeface="Arial"/>
              <a:cs typeface="Arial"/>
              <a:sym typeface="Arial"/>
            </a:endParaRPr>
          </a:p>
          <a:p>
            <a:pPr marL="0" lvl="0" indent="0" algn="l" rtl="0">
              <a:spcBef>
                <a:spcPts val="2400"/>
              </a:spcBef>
              <a:spcAft>
                <a:spcPts val="0"/>
              </a:spcAft>
              <a:buSzPts val="990"/>
              <a:buNone/>
            </a:pPr>
            <a:endParaRPr b="1" dirty="0">
              <a:latin typeface="Arial"/>
              <a:ea typeface="Arial"/>
              <a:cs typeface="Arial"/>
              <a:sym typeface="Arial"/>
            </a:endParaRPr>
          </a:p>
        </p:txBody>
      </p:sp>
      <p:sp>
        <p:nvSpPr>
          <p:cNvPr id="95" name="Google Shape;95;p16"/>
          <p:cNvSpPr txBox="1">
            <a:spLocks noGrp="1"/>
          </p:cNvSpPr>
          <p:nvPr>
            <p:ph type="body" idx="1"/>
          </p:nvPr>
        </p:nvSpPr>
        <p:spPr>
          <a:xfrm>
            <a:off x="4329125" y="982400"/>
            <a:ext cx="4521000" cy="3600900"/>
          </a:xfrm>
          <a:prstGeom prst="rect">
            <a:avLst/>
          </a:prstGeom>
        </p:spPr>
        <p:txBody>
          <a:bodyPr spcFirstLastPara="1" wrap="square" lIns="91425" tIns="91425" rIns="91425" bIns="91425" anchor="t" anchorCtr="0">
            <a:noAutofit/>
          </a:bodyPr>
          <a:lstStyle/>
          <a:p>
            <a:pPr marL="457200" lvl="0" indent="-346075" algn="l" rtl="0">
              <a:spcBef>
                <a:spcPts val="0"/>
              </a:spcBef>
              <a:spcAft>
                <a:spcPts val="0"/>
              </a:spcAft>
              <a:buClr>
                <a:srgbClr val="373D3F"/>
              </a:buClr>
              <a:buSzPts val="1850"/>
              <a:buFont typeface="Arial"/>
              <a:buChar char="●"/>
            </a:pPr>
            <a:r>
              <a:rPr lang="en" sz="1850" dirty="0">
                <a:solidFill>
                  <a:srgbClr val="373D3F"/>
                </a:solidFill>
                <a:highlight>
                  <a:srgbClr val="FFFFFF"/>
                </a:highlight>
                <a:latin typeface="Arial"/>
                <a:ea typeface="Arial"/>
                <a:cs typeface="Arial"/>
                <a:sym typeface="Arial"/>
              </a:rPr>
              <a:t>Just as a project comes to a close contract also comes to a close.</a:t>
            </a:r>
            <a:endParaRPr sz="1850" dirty="0">
              <a:solidFill>
                <a:srgbClr val="373D3F"/>
              </a:solidFill>
              <a:highlight>
                <a:srgbClr val="FFFFFF"/>
              </a:highlight>
              <a:latin typeface="Arial"/>
              <a:ea typeface="Arial"/>
              <a:cs typeface="Arial"/>
              <a:sym typeface="Arial"/>
            </a:endParaRPr>
          </a:p>
          <a:p>
            <a:pPr marL="457200" lvl="0" indent="-346075" algn="l" rtl="0">
              <a:spcBef>
                <a:spcPts val="0"/>
              </a:spcBef>
              <a:spcAft>
                <a:spcPts val="0"/>
              </a:spcAft>
              <a:buClr>
                <a:srgbClr val="373D3F"/>
              </a:buClr>
              <a:buSzPts val="1850"/>
              <a:buFont typeface="Arial"/>
              <a:buChar char="●"/>
            </a:pPr>
            <a:r>
              <a:rPr lang="en" sz="1850" dirty="0">
                <a:solidFill>
                  <a:srgbClr val="373D3F"/>
                </a:solidFill>
                <a:highlight>
                  <a:srgbClr val="FFFFFF"/>
                </a:highlight>
                <a:latin typeface="Arial"/>
                <a:ea typeface="Arial"/>
                <a:cs typeface="Arial"/>
                <a:sym typeface="Arial"/>
              </a:rPr>
              <a:t>Contract closure updates the project records, detailing the final results of the work on the project. </a:t>
            </a:r>
            <a:endParaRPr sz="1850" dirty="0">
              <a:solidFill>
                <a:srgbClr val="373D3F"/>
              </a:solidFill>
              <a:highlight>
                <a:srgbClr val="FFFFFF"/>
              </a:highlight>
              <a:latin typeface="Arial"/>
              <a:ea typeface="Arial"/>
              <a:cs typeface="Arial"/>
              <a:sym typeface="Arial"/>
            </a:endParaRPr>
          </a:p>
          <a:p>
            <a:pPr marL="457200" lvl="0" indent="-346075" algn="l" rtl="0">
              <a:spcBef>
                <a:spcPts val="0"/>
              </a:spcBef>
              <a:spcAft>
                <a:spcPts val="0"/>
              </a:spcAft>
              <a:buClr>
                <a:srgbClr val="373D3F"/>
              </a:buClr>
              <a:buSzPts val="1850"/>
              <a:buFont typeface="Arial"/>
              <a:buChar char="●"/>
            </a:pPr>
            <a:r>
              <a:rPr lang="en" sz="1850" dirty="0">
                <a:solidFill>
                  <a:srgbClr val="373D3F"/>
                </a:solidFill>
                <a:highlight>
                  <a:srgbClr val="FFFFFF"/>
                </a:highlight>
                <a:latin typeface="Arial"/>
                <a:ea typeface="Arial"/>
                <a:cs typeface="Arial"/>
                <a:sym typeface="Arial"/>
              </a:rPr>
              <a:t>Contract closure process is to provide formal notice to the seller.</a:t>
            </a:r>
            <a:endParaRPr sz="1850" dirty="0">
              <a:solidFill>
                <a:srgbClr val="373D3F"/>
              </a:solidFill>
              <a:highlight>
                <a:srgbClr val="FFFFFF"/>
              </a:highlight>
              <a:latin typeface="Arial"/>
              <a:ea typeface="Arial"/>
              <a:cs typeface="Arial"/>
              <a:sym typeface="Arial"/>
            </a:endParaRPr>
          </a:p>
        </p:txBody>
      </p:sp>
      <p:pic>
        <p:nvPicPr>
          <p:cNvPr id="96" name="Google Shape;96;p16" descr="Project written on a notepad." title="Decorative"/>
          <p:cNvPicPr preferRelativeResize="0"/>
          <p:nvPr/>
        </p:nvPicPr>
        <p:blipFill>
          <a:blip r:embed="rId3">
            <a:alphaModFix/>
          </a:blip>
          <a:stretch>
            <a:fillRect/>
          </a:stretch>
        </p:blipFill>
        <p:spPr>
          <a:xfrm>
            <a:off x="174775" y="924025"/>
            <a:ext cx="4287150" cy="2857399"/>
          </a:xfrm>
          <a:prstGeom prst="rect">
            <a:avLst/>
          </a:prstGeom>
          <a:noFill/>
          <a:ln>
            <a:noFill/>
          </a:ln>
        </p:spPr>
      </p:pic>
      <p:sp>
        <p:nvSpPr>
          <p:cNvPr id="97" name="Google Shape;97;p16"/>
          <p:cNvSpPr txBox="1"/>
          <p:nvPr/>
        </p:nvSpPr>
        <p:spPr>
          <a:xfrm>
            <a:off x="174775" y="3896340"/>
            <a:ext cx="4287150" cy="3231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bg2"/>
                </a:solidFill>
                <a:highlight>
                  <a:srgbClr val="FFFFFF"/>
                </a:highlight>
                <a:uFill>
                  <a:noFill/>
                </a:uFill>
                <a:hlinkClick r:id="rId4">
                  <a:extLst>
                    <a:ext uri="{A12FA001-AC4F-418D-AE19-62706E023703}">
                      <ahyp:hlinkClr xmlns:ahyp="http://schemas.microsoft.com/office/drawing/2018/hyperlinkcolor" val="tx"/>
                    </a:ext>
                  </a:extLst>
                </a:hlinkClick>
              </a:rPr>
              <a:t>Nick Youngson</a:t>
            </a:r>
            <a:r>
              <a:rPr lang="en" sz="900">
                <a:solidFill>
                  <a:schemeClr val="bg2"/>
                </a:solidFill>
                <a:highlight>
                  <a:srgbClr val="FFFFFF"/>
                </a:highlight>
              </a:rPr>
              <a:t> </a:t>
            </a:r>
            <a:r>
              <a:rPr lang="en" sz="900" u="sng">
                <a:solidFill>
                  <a:schemeClr val="bg2"/>
                </a:solidFill>
                <a:highlight>
                  <a:srgbClr val="FFFFFF"/>
                </a:highlight>
                <a:hlinkClick r:id="rId5">
                  <a:extLst>
                    <a:ext uri="{A12FA001-AC4F-418D-AE19-62706E023703}">
                      <ahyp:hlinkClr xmlns:ahyp="http://schemas.microsoft.com/office/drawing/2018/hyperlinkcolor" val="tx"/>
                    </a:ext>
                  </a:extLst>
                </a:hlinkClick>
              </a:rPr>
              <a:t>CC BY-SA 3.0</a:t>
            </a:r>
            <a:r>
              <a:rPr lang="en" sz="900">
                <a:solidFill>
                  <a:schemeClr val="bg2"/>
                </a:solidFill>
                <a:highlight>
                  <a:srgbClr val="FFFFFF"/>
                </a:highlight>
              </a:rPr>
              <a:t> </a:t>
            </a:r>
            <a:r>
              <a:rPr lang="en" sz="900">
                <a:solidFill>
                  <a:schemeClr val="bg2"/>
                </a:solidFill>
                <a:highlight>
                  <a:srgbClr val="FFFFFF"/>
                </a:highlight>
                <a:uFill>
                  <a:noFill/>
                </a:uFill>
                <a:hlinkClick r:id="rId6">
                  <a:extLst>
                    <a:ext uri="{A12FA001-AC4F-418D-AE19-62706E023703}">
                      <ahyp:hlinkClr xmlns:ahyp="http://schemas.microsoft.com/office/drawing/2018/hyperlinkcolor" val="tx"/>
                    </a:ext>
                  </a:extLst>
                </a:hlinkClick>
              </a:rPr>
              <a:t>Pix4free.org</a:t>
            </a:r>
            <a:endParaRPr sz="120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0" y="0"/>
            <a:ext cx="8672700" cy="747000"/>
          </a:xfrm>
          <a:prstGeom prst="rect">
            <a:avLst/>
          </a:prstGeom>
        </p:spPr>
        <p:txBody>
          <a:bodyPr spcFirstLastPara="1" wrap="square" lIns="91425" tIns="91425" rIns="91425" bIns="91425" anchor="t" anchorCtr="0">
            <a:noAutofit/>
          </a:bodyPr>
          <a:lstStyle/>
          <a:p>
            <a:pPr marL="0" lvl="0" indent="0" algn="l" rtl="0">
              <a:lnSpc>
                <a:spcPct val="120000"/>
              </a:lnSpc>
              <a:spcBef>
                <a:spcPts val="1800"/>
              </a:spcBef>
              <a:spcAft>
                <a:spcPts val="0"/>
              </a:spcAft>
              <a:buNone/>
            </a:pPr>
            <a:r>
              <a:rPr lang="en" sz="2750" b="1" dirty="0">
                <a:highlight>
                  <a:srgbClr val="FFFFFF"/>
                </a:highlight>
                <a:latin typeface="Arial"/>
                <a:ea typeface="Arial"/>
                <a:cs typeface="Arial"/>
                <a:sym typeface="Arial"/>
              </a:rPr>
              <a:t>11.4. Releasing the Resources</a:t>
            </a:r>
            <a:endParaRPr sz="2750" b="1" dirty="0">
              <a:highlight>
                <a:srgbClr val="FFFFFF"/>
              </a:highlight>
              <a:latin typeface="Arial"/>
              <a:ea typeface="Arial"/>
              <a:cs typeface="Arial"/>
              <a:sym typeface="Arial"/>
            </a:endParaRPr>
          </a:p>
          <a:p>
            <a:pPr marL="0" lvl="0" indent="0" algn="l" rtl="0">
              <a:spcBef>
                <a:spcPts val="1800"/>
              </a:spcBef>
              <a:spcAft>
                <a:spcPts val="0"/>
              </a:spcAft>
              <a:buNone/>
            </a:pPr>
            <a:endParaRPr b="1" dirty="0">
              <a:latin typeface="Arial"/>
              <a:ea typeface="Arial"/>
              <a:cs typeface="Arial"/>
              <a:sym typeface="Arial"/>
            </a:endParaRPr>
          </a:p>
        </p:txBody>
      </p:sp>
      <p:sp>
        <p:nvSpPr>
          <p:cNvPr id="103" name="Google Shape;103;p17"/>
          <p:cNvSpPr txBox="1">
            <a:spLocks noGrp="1"/>
          </p:cNvSpPr>
          <p:nvPr>
            <p:ph type="body" idx="1"/>
          </p:nvPr>
        </p:nvSpPr>
        <p:spPr>
          <a:xfrm>
            <a:off x="243475" y="946625"/>
            <a:ext cx="8473800" cy="369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50" b="1">
                <a:solidFill>
                  <a:srgbClr val="373D3F"/>
                </a:solidFill>
                <a:highlight>
                  <a:srgbClr val="FFFFFF"/>
                </a:highlight>
                <a:latin typeface="Arial"/>
                <a:ea typeface="Arial"/>
                <a:cs typeface="Arial"/>
                <a:sym typeface="Arial"/>
              </a:rPr>
              <a:t>Releasing the Project Team</a:t>
            </a:r>
            <a:endParaRPr sz="2050" b="1">
              <a:solidFill>
                <a:srgbClr val="373D3F"/>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 sz="1850">
                <a:solidFill>
                  <a:srgbClr val="373D3F"/>
                </a:solidFill>
                <a:highlight>
                  <a:srgbClr val="FFFFFF"/>
                </a:highlight>
                <a:latin typeface="Arial"/>
                <a:ea typeface="Arial"/>
                <a:cs typeface="Arial"/>
                <a:sym typeface="Arial"/>
              </a:rPr>
              <a:t>Is</a:t>
            </a:r>
            <a:r>
              <a:rPr lang="en" sz="2350">
                <a:solidFill>
                  <a:srgbClr val="373D3F"/>
                </a:solidFill>
                <a:highlight>
                  <a:srgbClr val="FFFFFF"/>
                </a:highlight>
                <a:latin typeface="Arial"/>
                <a:ea typeface="Arial"/>
                <a:cs typeface="Arial"/>
                <a:sym typeface="Arial"/>
              </a:rPr>
              <a:t> </a:t>
            </a:r>
            <a:r>
              <a:rPr lang="en" sz="1950">
                <a:solidFill>
                  <a:srgbClr val="373D3F"/>
                </a:solidFill>
                <a:highlight>
                  <a:srgbClr val="FFFFFF"/>
                </a:highlight>
                <a:latin typeface="Arial"/>
                <a:ea typeface="Arial"/>
                <a:cs typeface="Arial"/>
                <a:sym typeface="Arial"/>
              </a:rPr>
              <a:t>not an official process. However, it should be noted that at the conclusion of the project, you will release your project team members, and they will go back to their functional managers or get assigned to a new project.</a:t>
            </a:r>
            <a:endParaRPr sz="1950">
              <a:solidFill>
                <a:srgbClr val="373D3F"/>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150">
              <a:solidFill>
                <a:srgbClr val="373D3F"/>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 sz="2050" b="1">
                <a:solidFill>
                  <a:srgbClr val="373D3F"/>
                </a:solidFill>
                <a:highlight>
                  <a:srgbClr val="FFFFFF"/>
                </a:highlight>
                <a:latin typeface="Arial"/>
                <a:ea typeface="Arial"/>
                <a:cs typeface="Arial"/>
                <a:sym typeface="Arial"/>
              </a:rPr>
              <a:t>Final Payments</a:t>
            </a:r>
            <a:endParaRPr sz="2050" b="1">
              <a:solidFill>
                <a:srgbClr val="373D3F"/>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 sz="1850">
                <a:solidFill>
                  <a:srgbClr val="373D3F"/>
                </a:solidFill>
                <a:highlight>
                  <a:srgbClr val="FFFFFF"/>
                </a:highlight>
                <a:latin typeface="Arial"/>
                <a:ea typeface="Arial"/>
                <a:cs typeface="Arial"/>
                <a:sym typeface="Arial"/>
              </a:rPr>
              <a:t>If the supplier has met all the contractual obligations, including fixing problems and making repairs as noted on a punch list, the project team signs off on the contract and submits it to the accounting department for final payment. </a:t>
            </a:r>
            <a:endParaRPr sz="2550" b="1">
              <a:solidFill>
                <a:srgbClr val="373D3F"/>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Title 1">
            <a:extLst>
              <a:ext uri="{FF2B5EF4-FFF2-40B4-BE49-F238E27FC236}">
                <a16:creationId xmlns:a16="http://schemas.microsoft.com/office/drawing/2014/main" id="{1C9D7470-B60B-4661-8A2B-4A7542E8EC0F}"/>
              </a:ext>
            </a:extLst>
          </p:cNvPr>
          <p:cNvSpPr>
            <a:spLocks noGrp="1"/>
          </p:cNvSpPr>
          <p:nvPr>
            <p:ph type="title"/>
          </p:nvPr>
        </p:nvSpPr>
        <p:spPr>
          <a:xfrm>
            <a:off x="225631" y="188527"/>
            <a:ext cx="8520600" cy="607800"/>
          </a:xfrm>
        </p:spPr>
        <p:txBody>
          <a:bodyPr>
            <a:normAutofit fontScale="90000"/>
          </a:bodyPr>
          <a:lstStyle/>
          <a:p>
            <a:r>
              <a:rPr lang="en" sz="3200" b="1" dirty="0">
                <a:highlight>
                  <a:srgbClr val="FFFFFF"/>
                </a:highlight>
                <a:latin typeface="Arial"/>
                <a:ea typeface="Arial"/>
                <a:cs typeface="Arial"/>
                <a:sym typeface="Arial"/>
              </a:rPr>
              <a:t>11.5. Lessons Learned</a:t>
            </a:r>
            <a:endParaRPr lang="en-US" dirty="0"/>
          </a:p>
        </p:txBody>
      </p:sp>
      <p:sp>
        <p:nvSpPr>
          <p:cNvPr id="111" name="Google Shape;111;p18"/>
          <p:cNvSpPr txBox="1"/>
          <p:nvPr/>
        </p:nvSpPr>
        <p:spPr>
          <a:xfrm>
            <a:off x="225631" y="3786852"/>
            <a:ext cx="3277423" cy="108180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050" i="1" dirty="0">
                <a:solidFill>
                  <a:srgbClr val="373D3F"/>
                </a:solidFill>
                <a:highlight>
                  <a:srgbClr val="FFFFFF"/>
                </a:highlight>
                <a:latin typeface="Lora"/>
                <a:ea typeface="Lora"/>
                <a:cs typeface="Lora"/>
                <a:sym typeface="Lora"/>
              </a:rPr>
              <a:t>Figure 11‑1: Seen from a living order perspective, closure is an extension of the learning and adjusting process that goes on throughout a project.</a:t>
            </a:r>
            <a:endParaRPr sz="2800" dirty="0">
              <a:solidFill>
                <a:schemeClr val="dk2"/>
              </a:solidFill>
            </a:endParaRPr>
          </a:p>
        </p:txBody>
      </p:sp>
      <p:pic>
        <p:nvPicPr>
          <p:cNvPr id="110" name="Google Shape;110;p18" descr="Diagram of the planning phases&#10;&#10;Seen from a living order perspective, closure is an extension of the learning and adjusting process that goes on throughout a project." title="Diagram of the planning phases"/>
          <p:cNvPicPr preferRelativeResize="0"/>
          <p:nvPr/>
        </p:nvPicPr>
        <p:blipFill>
          <a:blip r:embed="rId3">
            <a:alphaModFix/>
          </a:blip>
          <a:stretch>
            <a:fillRect/>
          </a:stretch>
        </p:blipFill>
        <p:spPr>
          <a:xfrm>
            <a:off x="397769" y="796327"/>
            <a:ext cx="2689725" cy="2990525"/>
          </a:xfrm>
          <a:prstGeom prst="rect">
            <a:avLst/>
          </a:prstGeom>
          <a:noFill/>
          <a:ln>
            <a:noFill/>
          </a:ln>
        </p:spPr>
      </p:pic>
      <p:sp>
        <p:nvSpPr>
          <p:cNvPr id="109" name="Google Shape;109;p18"/>
          <p:cNvSpPr txBox="1">
            <a:spLocks noGrp="1"/>
          </p:cNvSpPr>
          <p:nvPr>
            <p:ph type="body" idx="1"/>
          </p:nvPr>
        </p:nvSpPr>
        <p:spPr>
          <a:xfrm>
            <a:off x="3503054" y="498221"/>
            <a:ext cx="5587046" cy="4275660"/>
          </a:xfrm>
          <a:prstGeom prst="rect">
            <a:avLst/>
          </a:prstGeom>
        </p:spPr>
        <p:txBody>
          <a:bodyPr spcFirstLastPara="1" wrap="square" lIns="91425" tIns="91425" rIns="91425" bIns="91425" anchor="t" anchorCtr="0">
            <a:noAutofit/>
          </a:bodyPr>
          <a:lstStyle/>
          <a:p>
            <a:pPr marL="0" lvl="0" indent="0" algn="l" rtl="0">
              <a:lnSpc>
                <a:spcPct val="130000"/>
              </a:lnSpc>
              <a:spcBef>
                <a:spcPts val="2000"/>
              </a:spcBef>
              <a:spcAft>
                <a:spcPts val="0"/>
              </a:spcAft>
              <a:buSzPts val="1018"/>
              <a:buNone/>
            </a:pPr>
            <a:r>
              <a:rPr lang="en" dirty="0">
                <a:solidFill>
                  <a:srgbClr val="373D3F"/>
                </a:solidFill>
                <a:highlight>
                  <a:srgbClr val="FFFFFF"/>
                </a:highlight>
                <a:latin typeface="Arial"/>
                <a:ea typeface="Arial"/>
                <a:cs typeface="Arial"/>
                <a:sym typeface="Arial"/>
              </a:rPr>
              <a:t>Project closure is traditionally considered the final phase of a project. It includes tasks such as:</a:t>
            </a:r>
            <a:endParaRPr dirty="0">
              <a:solidFill>
                <a:srgbClr val="373D3F"/>
              </a:solidFill>
              <a:highlight>
                <a:srgbClr val="FFFFFF"/>
              </a:highlight>
              <a:latin typeface="Arial"/>
              <a:ea typeface="Arial"/>
              <a:cs typeface="Arial"/>
              <a:sym typeface="Arial"/>
            </a:endParaRPr>
          </a:p>
          <a:p>
            <a:pPr marL="457200" lvl="0" indent="-345995" algn="l" rtl="0">
              <a:lnSpc>
                <a:spcPct val="130000"/>
              </a:lnSpc>
              <a:spcBef>
                <a:spcPts val="2000"/>
              </a:spcBef>
              <a:spcAft>
                <a:spcPts val="0"/>
              </a:spcAft>
              <a:buClr>
                <a:srgbClr val="373D3F"/>
              </a:buClr>
              <a:buSzPts val="1849"/>
              <a:buFont typeface="Arial"/>
              <a:buChar char="●"/>
            </a:pPr>
            <a:r>
              <a:rPr lang="en" sz="1848" dirty="0">
                <a:solidFill>
                  <a:srgbClr val="373D3F"/>
                </a:solidFill>
                <a:highlight>
                  <a:srgbClr val="FFFFFF"/>
                </a:highlight>
                <a:latin typeface="Arial"/>
                <a:ea typeface="Arial"/>
                <a:cs typeface="Arial"/>
                <a:sym typeface="Arial"/>
              </a:rPr>
              <a:t>Transferring deliverables to the customer.</a:t>
            </a:r>
            <a:endParaRPr sz="1848" dirty="0">
              <a:solidFill>
                <a:srgbClr val="373D3F"/>
              </a:solidFill>
              <a:highlight>
                <a:srgbClr val="FFFFFF"/>
              </a:highlight>
              <a:latin typeface="Arial"/>
              <a:ea typeface="Arial"/>
              <a:cs typeface="Arial"/>
              <a:sym typeface="Arial"/>
            </a:endParaRPr>
          </a:p>
          <a:p>
            <a:pPr marL="457200" lvl="0" indent="-345995" algn="l" rtl="0">
              <a:lnSpc>
                <a:spcPct val="130000"/>
              </a:lnSpc>
              <a:spcBef>
                <a:spcPts val="0"/>
              </a:spcBef>
              <a:spcAft>
                <a:spcPts val="0"/>
              </a:spcAft>
              <a:buClr>
                <a:srgbClr val="373D3F"/>
              </a:buClr>
              <a:buSzPts val="1849"/>
              <a:buFont typeface="Arial"/>
              <a:buChar char="●"/>
            </a:pPr>
            <a:r>
              <a:rPr lang="en" sz="1848" dirty="0">
                <a:solidFill>
                  <a:srgbClr val="373D3F"/>
                </a:solidFill>
                <a:highlight>
                  <a:srgbClr val="FFFFFF"/>
                </a:highlight>
                <a:latin typeface="Arial"/>
                <a:ea typeface="Arial"/>
                <a:cs typeface="Arial"/>
                <a:sym typeface="Arial"/>
              </a:rPr>
              <a:t>Cancelling supplier contracts.</a:t>
            </a:r>
            <a:endParaRPr sz="1848" dirty="0">
              <a:solidFill>
                <a:srgbClr val="373D3F"/>
              </a:solidFill>
              <a:highlight>
                <a:srgbClr val="FFFFFF"/>
              </a:highlight>
              <a:latin typeface="Arial"/>
              <a:ea typeface="Arial"/>
              <a:cs typeface="Arial"/>
              <a:sym typeface="Arial"/>
            </a:endParaRPr>
          </a:p>
          <a:p>
            <a:pPr marL="457200" lvl="0" indent="-345995" algn="l" rtl="0">
              <a:lnSpc>
                <a:spcPct val="130000"/>
              </a:lnSpc>
              <a:spcBef>
                <a:spcPts val="0"/>
              </a:spcBef>
              <a:spcAft>
                <a:spcPts val="0"/>
              </a:spcAft>
              <a:buClr>
                <a:srgbClr val="373D3F"/>
              </a:buClr>
              <a:buSzPts val="1849"/>
              <a:buFont typeface="Arial"/>
              <a:buChar char="●"/>
            </a:pPr>
            <a:r>
              <a:rPr lang="en" sz="1848" dirty="0">
                <a:solidFill>
                  <a:srgbClr val="373D3F"/>
                </a:solidFill>
                <a:highlight>
                  <a:srgbClr val="FFFFFF"/>
                </a:highlight>
                <a:latin typeface="Arial"/>
                <a:ea typeface="Arial"/>
                <a:cs typeface="Arial"/>
                <a:sym typeface="Arial"/>
              </a:rPr>
              <a:t>Reassigning staff, equipment, and other resources.</a:t>
            </a:r>
            <a:endParaRPr sz="1848" dirty="0">
              <a:solidFill>
                <a:srgbClr val="373D3F"/>
              </a:solidFill>
              <a:highlight>
                <a:srgbClr val="FFFFFF"/>
              </a:highlight>
              <a:latin typeface="Arial"/>
              <a:ea typeface="Arial"/>
              <a:cs typeface="Arial"/>
              <a:sym typeface="Arial"/>
            </a:endParaRPr>
          </a:p>
          <a:p>
            <a:pPr marL="457200" lvl="0" indent="-345995" algn="l" rtl="0">
              <a:lnSpc>
                <a:spcPct val="130000"/>
              </a:lnSpc>
              <a:spcBef>
                <a:spcPts val="0"/>
              </a:spcBef>
              <a:spcAft>
                <a:spcPts val="0"/>
              </a:spcAft>
              <a:buClr>
                <a:srgbClr val="373D3F"/>
              </a:buClr>
              <a:buSzPts val="1849"/>
              <a:buFont typeface="Arial"/>
              <a:buChar char="●"/>
            </a:pPr>
            <a:r>
              <a:rPr lang="en" sz="1848" dirty="0">
                <a:solidFill>
                  <a:srgbClr val="373D3F"/>
                </a:solidFill>
                <a:highlight>
                  <a:srgbClr val="FFFFFF"/>
                </a:highlight>
                <a:latin typeface="Arial"/>
                <a:ea typeface="Arial"/>
                <a:cs typeface="Arial"/>
                <a:sym typeface="Arial"/>
              </a:rPr>
              <a:t>Finalizing project summarizing the project’s ups and downs.</a:t>
            </a:r>
            <a:endParaRPr sz="1848" dirty="0">
              <a:solidFill>
                <a:srgbClr val="373D3F"/>
              </a:solidFill>
              <a:highlight>
                <a:srgbClr val="FFFFFF"/>
              </a:highlight>
              <a:latin typeface="Arial"/>
              <a:ea typeface="Arial"/>
              <a:cs typeface="Arial"/>
              <a:sym typeface="Arial"/>
            </a:endParaRPr>
          </a:p>
          <a:p>
            <a:pPr marL="457200" lvl="0" indent="-345995" algn="l" rtl="0">
              <a:lnSpc>
                <a:spcPct val="130000"/>
              </a:lnSpc>
              <a:spcBef>
                <a:spcPts val="0"/>
              </a:spcBef>
              <a:spcAft>
                <a:spcPts val="0"/>
              </a:spcAft>
              <a:buClr>
                <a:srgbClr val="373D3F"/>
              </a:buClr>
              <a:buSzPts val="1849"/>
              <a:buFont typeface="Arial"/>
              <a:buChar char="●"/>
            </a:pPr>
            <a:r>
              <a:rPr lang="en" sz="1848" dirty="0">
                <a:solidFill>
                  <a:srgbClr val="373D3F"/>
                </a:solidFill>
                <a:highlight>
                  <a:srgbClr val="FFFFFF"/>
                </a:highlight>
                <a:latin typeface="Arial"/>
                <a:ea typeface="Arial"/>
                <a:cs typeface="Arial"/>
                <a:sym typeface="Arial"/>
              </a:rPr>
              <a:t>Making the documentation accessible to other people in your organization. </a:t>
            </a:r>
            <a:endParaRPr sz="1850" dirty="0">
              <a:solidFill>
                <a:srgbClr val="373D3F"/>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819</Words>
  <PresentationFormat>On-screen Show (16:9)</PresentationFormat>
  <Paragraphs>52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Tahoma</vt:lpstr>
      <vt:lpstr>Lora</vt:lpstr>
      <vt:lpstr>Calibri</vt:lpstr>
      <vt:lpstr>Roboto</vt:lpstr>
      <vt:lpstr>Arial</vt:lpstr>
      <vt:lpstr>Geometric</vt:lpstr>
      <vt:lpstr>Essentials of Project Management </vt:lpstr>
      <vt:lpstr>11.1. Learning Objectives</vt:lpstr>
      <vt:lpstr>11.2. Reasons for Closing Projects </vt:lpstr>
      <vt:lpstr>11.3. Contract Closing </vt:lpstr>
      <vt:lpstr>11.4. Releasing the Resources </vt:lpstr>
      <vt:lpstr>11.5. 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11</dc:title>
  <dcterms:modified xsi:type="dcterms:W3CDTF">2021-11-26T05:32:10Z</dcterms:modified>
</cp:coreProperties>
</file>