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Lora"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Tahoma" panose="020B060403050404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7" d="100"/>
          <a:sy n="117" d="100"/>
        </p:scale>
        <p:origin x="84" y="1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b3c8c45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b3c8c45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Tahoma"/>
              <a:ea typeface="Tahoma"/>
              <a:cs typeface="Tahoma"/>
              <a:sym typeface="Tahom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0d83e61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0d83e61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9ba8d25d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9ba8d25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50d83e61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50d83e61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Quality means making sure that you build what you said you would and that you do it as efficiently as you can. “Fitness to use” is about making sure that the product you build has the best design possible to fit the customer’s needs.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50d83e61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50d83e61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a:solidFill>
                  <a:srgbClr val="373D3F"/>
                </a:solidFill>
                <a:highlight>
                  <a:srgbClr val="FFFFFF"/>
                </a:highlight>
                <a:latin typeface="Lora"/>
                <a:ea typeface="Lora"/>
                <a:cs typeface="Lora"/>
                <a:sym typeface="Lora"/>
              </a:rPr>
              <a:t>High quality is achieved by planning for it rather than by reacting to problems after they are identified. </a:t>
            </a:r>
            <a:endParaRPr sz="2000">
              <a:solidFill>
                <a:srgbClr val="373D3F"/>
              </a:solidFill>
              <a:highlight>
                <a:schemeClr val="lt1"/>
              </a:highlight>
            </a:endParaRPr>
          </a:p>
          <a:p>
            <a:pPr marL="0" lvl="0" indent="0" algn="l" rtl="0">
              <a:spcBef>
                <a:spcPts val="1200"/>
              </a:spcBef>
              <a:spcAft>
                <a:spcPts val="0"/>
              </a:spcAft>
              <a:buNone/>
            </a:pPr>
            <a:r>
              <a:rPr lang="en" sz="1350" b="1" i="1">
                <a:solidFill>
                  <a:srgbClr val="373D3F"/>
                </a:solidFill>
                <a:highlight>
                  <a:srgbClr val="FFFFFF"/>
                </a:highlight>
                <a:latin typeface="Lora"/>
                <a:ea typeface="Lora"/>
                <a:cs typeface="Lora"/>
                <a:sym typeface="Lora"/>
              </a:rPr>
              <a:t>Defining and Meeting Client Expectations</a:t>
            </a:r>
            <a:r>
              <a:rPr lang="en" sz="1350">
                <a:solidFill>
                  <a:srgbClr val="373D3F"/>
                </a:solidFill>
                <a:highlight>
                  <a:srgbClr val="FFFFFF"/>
                </a:highlight>
                <a:latin typeface="Lora"/>
                <a:ea typeface="Lora"/>
                <a:cs typeface="Lora"/>
                <a:sym typeface="Lora"/>
              </a:rPr>
              <a:t> - Clients provide specifications for the project that must be met for the project to be successful. Recall that meeting project specifications is one definition of project success.</a:t>
            </a:r>
            <a:endParaRPr sz="1350">
              <a:solidFill>
                <a:srgbClr val="373D3F"/>
              </a:solidFill>
              <a:highlight>
                <a:srgbClr val="FFFFFF"/>
              </a:highlight>
              <a:latin typeface="Lora"/>
              <a:ea typeface="Lora"/>
              <a:cs typeface="Lora"/>
              <a:sym typeface="Lora"/>
            </a:endParaRPr>
          </a:p>
          <a:p>
            <a:pPr marL="0" lvl="0" indent="0" algn="l" rtl="0">
              <a:lnSpc>
                <a:spcPct val="150000"/>
              </a:lnSpc>
              <a:spcBef>
                <a:spcPts val="1400"/>
              </a:spcBef>
              <a:spcAft>
                <a:spcPts val="0"/>
              </a:spcAft>
              <a:buClr>
                <a:schemeClr val="dk1"/>
              </a:buClr>
              <a:buSzPts val="1100"/>
              <a:buFont typeface="Arial"/>
              <a:buNone/>
            </a:pPr>
            <a:r>
              <a:rPr lang="en" sz="1350" b="1" i="1">
                <a:solidFill>
                  <a:srgbClr val="373D3F"/>
                </a:solidFill>
                <a:highlight>
                  <a:srgbClr val="FFFFFF"/>
                </a:highlight>
                <a:latin typeface="Lora"/>
                <a:ea typeface="Lora"/>
                <a:cs typeface="Lora"/>
                <a:sym typeface="Lora"/>
              </a:rPr>
              <a:t>Sources of Planning Information</a:t>
            </a:r>
            <a:r>
              <a:rPr lang="en" sz="1350" b="1">
                <a:solidFill>
                  <a:srgbClr val="373D3F"/>
                </a:solidFill>
                <a:highlight>
                  <a:srgbClr val="FFFFFF"/>
                </a:highlight>
                <a:latin typeface="Lora"/>
                <a:ea typeface="Lora"/>
                <a:cs typeface="Lora"/>
                <a:sym typeface="Lora"/>
              </a:rPr>
              <a:t> </a:t>
            </a:r>
            <a:r>
              <a:rPr lang="en" sz="1350">
                <a:solidFill>
                  <a:srgbClr val="373D3F"/>
                </a:solidFill>
                <a:highlight>
                  <a:srgbClr val="FFFFFF"/>
                </a:highlight>
                <a:latin typeface="Lora"/>
                <a:ea typeface="Lora"/>
                <a:cs typeface="Lora"/>
                <a:sym typeface="Lora"/>
              </a:rPr>
              <a:t> Planning for quality is part of the initial planning process. The early scope, budget, and schedule estimates are used to identify processes, services, or products where the expected grade and quality should be specified. Risk analysis is used to determine which of the risks to the project could affect quality.</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endParaRPr sz="1350">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99f3fdc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f99f3fdc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50">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6cbd4502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f6cbd450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When setting up monitoring and controlling systems for a new project, it’s essential to keep in mind that not all projects are the same. What works for one project might not work for another, even if both projects seem similar. As a general rule, you should measure as often as you need to make meaningful course corrections. </a:t>
            </a:r>
            <a:endParaRPr sz="1350">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50d83e615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50d83e61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EVA provides hard numbers for making these judgements and can be used to forecast where a project will end up in terms of time and cost. As a result, EVA helps the project manager clearly communicate project progress to all stakeholders, and can focus the attention of the project team on any changes needed for the project to be completed on time and on budget.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50d83e615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50d83e615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When you find a problem, you can’t just make a change, because it may be too expensive or take too long to do.The change request could also be submitted to the project sponsor or management for review and approval. Putting the recommended changes through change control will help you evaluate the impact and update all the necessary documents. Any time you need to make a change to your plan, you must start with a change request. When you absolutely have to meet the date and you are running behind, you can sometimes find ways to do activities more quickly by adding more resources to critical path tasks. That’s called crashing.</a:t>
            </a:r>
            <a:endParaRPr>
              <a:latin typeface="Tahoma"/>
              <a:ea typeface="Tahoma"/>
              <a:cs typeface="Tahoma"/>
              <a:sym typeface="Tahom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grpSp>
        <p:nvGrpSpPr>
          <p:cNvPr id="59" name="Google Shape;59;p11"/>
          <p:cNvGrpSpPr/>
          <p:nvPr/>
        </p:nvGrpSpPr>
        <p:grpSpPr>
          <a:xfrm>
            <a:off x="6098378" y="5"/>
            <a:ext cx="3045625" cy="2030570"/>
            <a:chOff x="6098378" y="5"/>
            <a:chExt cx="3045625" cy="2030570"/>
          </a:xfrm>
        </p:grpSpPr>
        <p:sp>
          <p:nvSpPr>
            <p:cNvPr id="60" name="Google Shape;60;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6" name="Google Shape;66;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7" name="Google Shape;67;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158850" y="854700"/>
            <a:ext cx="8826300" cy="4132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AutoNum type="arabicPeriod"/>
              <a:defRPr>
                <a:latin typeface="Arial"/>
                <a:ea typeface="Arial"/>
                <a:cs typeface="Arial"/>
                <a:sym typeface="Arial"/>
              </a:defRPr>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750519"/>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pix4free.org/" TargetMode="External"/><Relationship Id="rId5" Type="http://schemas.openxmlformats.org/officeDocument/2006/relationships/hyperlink" Target="https://creativecommons.org/licenses/by-sa/3.0/" TargetMode="External"/><Relationship Id="rId4" Type="http://schemas.openxmlformats.org/officeDocument/2006/relationships/hyperlink" Target="http://www.nyphotographic.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pix4free.org/" TargetMode="External"/><Relationship Id="rId5" Type="http://schemas.openxmlformats.org/officeDocument/2006/relationships/hyperlink" Target="https://creativecommons.org/licenses/by-sa/3.0/" TargetMode="External"/><Relationship Id="rId4" Type="http://schemas.openxmlformats.org/officeDocument/2006/relationships/hyperlink" Target="http://www.nyphotographic.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yphotographic.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s://pix4free.org/" TargetMode="Externa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533" dirty="0">
                <a:latin typeface="Tahoma"/>
                <a:ea typeface="Tahoma"/>
                <a:cs typeface="Tahoma"/>
                <a:sym typeface="Tahoma"/>
              </a:rPr>
              <a:t>Essentials of Project Management</a:t>
            </a:r>
            <a:r>
              <a:rPr lang="en" sz="4533" u="sng" dirty="0">
                <a:latin typeface="Tahoma"/>
                <a:ea typeface="Tahoma"/>
                <a:cs typeface="Tahoma"/>
                <a:sym typeface="Tahoma"/>
              </a:rPr>
              <a:t> </a:t>
            </a:r>
            <a:endParaRPr sz="4533" u="sng" dirty="0">
              <a:latin typeface="Tahoma"/>
              <a:ea typeface="Tahoma"/>
              <a:cs typeface="Tahoma"/>
              <a:sym typeface="Tahoma"/>
            </a:endParaRPr>
          </a:p>
        </p:txBody>
      </p:sp>
      <p:sp>
        <p:nvSpPr>
          <p:cNvPr id="75" name="Google Shape;75;p13"/>
          <p:cNvSpPr txBox="1">
            <a:spLocks noGrp="1"/>
          </p:cNvSpPr>
          <p:nvPr>
            <p:ph type="subTitle" idx="1"/>
          </p:nvPr>
        </p:nvSpPr>
        <p:spPr>
          <a:xfrm>
            <a:off x="598088" y="2769088"/>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2842" dirty="0">
                <a:latin typeface="Tahoma"/>
                <a:ea typeface="Tahoma"/>
                <a:cs typeface="Tahoma"/>
                <a:sym typeface="Tahoma"/>
              </a:rPr>
              <a:t>Chapter 10 - Project Quality and Control</a:t>
            </a:r>
            <a:endParaRPr sz="2842" dirty="0">
              <a:latin typeface="Tahoma"/>
              <a:ea typeface="Tahoma"/>
              <a:cs typeface="Tahoma"/>
              <a:sym typeface="Tahoma"/>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04034C96-4E63-48B2-9C21-ED5342112625}"/>
              </a:ext>
            </a:extLst>
          </p:cNvPr>
          <p:cNvGrpSpPr/>
          <p:nvPr/>
        </p:nvGrpSpPr>
        <p:grpSpPr>
          <a:xfrm>
            <a:off x="598088" y="4305890"/>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E44060A0-F933-4FD1-AD9F-A3DBB0CDBBA2}"/>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F06AA224-511F-4488-A716-AD0B6282D4A5}"/>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147300" y="2169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10.6. Change Control....cont</a:t>
            </a:r>
            <a:endParaRPr b="1">
              <a:latin typeface="Arial"/>
              <a:ea typeface="Arial"/>
              <a:cs typeface="Arial"/>
              <a:sym typeface="Arial"/>
            </a:endParaRPr>
          </a:p>
        </p:txBody>
      </p:sp>
      <p:sp>
        <p:nvSpPr>
          <p:cNvPr id="139" name="Google Shape;139;p22"/>
          <p:cNvSpPr txBox="1">
            <a:spLocks noGrp="1"/>
          </p:cNvSpPr>
          <p:nvPr>
            <p:ph type="body" idx="1"/>
          </p:nvPr>
        </p:nvSpPr>
        <p:spPr>
          <a:xfrm>
            <a:off x="291750" y="1161150"/>
            <a:ext cx="8560500" cy="2687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373D3F"/>
              </a:buClr>
              <a:buSzPts val="1800"/>
              <a:buChar char="●"/>
            </a:pPr>
            <a:r>
              <a:rPr lang="en" sz="1755">
                <a:solidFill>
                  <a:srgbClr val="373D3F"/>
                </a:solidFill>
                <a:highlight>
                  <a:srgbClr val="FFFFFF"/>
                </a:highlight>
              </a:rPr>
              <a:t>T</a:t>
            </a:r>
            <a:r>
              <a:rPr lang="en" sz="1863">
                <a:solidFill>
                  <a:srgbClr val="373D3F"/>
                </a:solidFill>
                <a:highlight>
                  <a:srgbClr val="FFFFFF"/>
                </a:highlight>
              </a:rPr>
              <a:t>o make a change the PM must look at how it affects the triple constraint (time, cost, scope) and how it impacts project quality. </a:t>
            </a:r>
            <a:endParaRPr sz="1863">
              <a:solidFill>
                <a:srgbClr val="373D3F"/>
              </a:solidFill>
              <a:highlight>
                <a:srgbClr val="FFFFFF"/>
              </a:highlight>
            </a:endParaRPr>
          </a:p>
          <a:p>
            <a:pPr marL="457200" lvl="0" indent="-347613" algn="l" rtl="0">
              <a:lnSpc>
                <a:spcPct val="150000"/>
              </a:lnSpc>
              <a:spcBef>
                <a:spcPts val="0"/>
              </a:spcBef>
              <a:spcAft>
                <a:spcPts val="0"/>
              </a:spcAft>
              <a:buClr>
                <a:srgbClr val="373D3F"/>
              </a:buClr>
              <a:buSzPts val="1874"/>
              <a:buChar char="●"/>
            </a:pPr>
            <a:r>
              <a:rPr lang="en" sz="1874">
                <a:solidFill>
                  <a:srgbClr val="373D3F"/>
                </a:solidFill>
                <a:highlight>
                  <a:srgbClr val="FFFFFF"/>
                </a:highlight>
              </a:rPr>
              <a:t>Change control is a set of procedures that lets you make changes in an organized way.</a:t>
            </a:r>
            <a:endParaRPr sz="1874">
              <a:solidFill>
                <a:srgbClr val="373D3F"/>
              </a:solidFill>
              <a:highlight>
                <a:srgbClr val="FFFFFF"/>
              </a:highlight>
            </a:endParaRPr>
          </a:p>
          <a:p>
            <a:pPr marL="457200" lvl="0" indent="0" algn="l" rtl="0">
              <a:spcBef>
                <a:spcPts val="1200"/>
              </a:spcBef>
              <a:spcAft>
                <a:spcPts val="1200"/>
              </a:spcAft>
              <a:buNone/>
            </a:pPr>
            <a:endParaRPr sz="1851">
              <a:solidFill>
                <a:srgbClr val="373D3F"/>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202600" y="144725"/>
            <a:ext cx="8629800" cy="6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10.1. Learning Objectives</a:t>
            </a:r>
            <a:endParaRPr b="1">
              <a:latin typeface="Arial"/>
              <a:ea typeface="Arial"/>
              <a:cs typeface="Arial"/>
              <a:sym typeface="Arial"/>
            </a:endParaRPr>
          </a:p>
        </p:txBody>
      </p:sp>
      <p:sp>
        <p:nvSpPr>
          <p:cNvPr id="81" name="Google Shape;81;p14"/>
          <p:cNvSpPr txBox="1">
            <a:spLocks noGrp="1"/>
          </p:cNvSpPr>
          <p:nvPr>
            <p:ph type="body" idx="1"/>
          </p:nvPr>
        </p:nvSpPr>
        <p:spPr>
          <a:xfrm>
            <a:off x="371175" y="854700"/>
            <a:ext cx="8604900" cy="35236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By the end of this chapter you should be able to:</a:t>
            </a:r>
            <a:endParaRPr b="1" dirty="0"/>
          </a:p>
          <a:p>
            <a:pPr marL="457200" lvl="0" indent="-346075" algn="l" rtl="0">
              <a:lnSpc>
                <a:spcPct val="150000"/>
              </a:lnSpc>
              <a:spcBef>
                <a:spcPts val="1400"/>
              </a:spcBef>
              <a:spcAft>
                <a:spcPts val="0"/>
              </a:spcAft>
              <a:buClr>
                <a:srgbClr val="000000"/>
              </a:buClr>
              <a:buSzPts val="1850"/>
              <a:buAutoNum type="arabicPeriod"/>
            </a:pPr>
            <a:r>
              <a:rPr lang="en" sz="1850" dirty="0">
                <a:solidFill>
                  <a:srgbClr val="000000"/>
                </a:solidFill>
              </a:rPr>
              <a:t>Explain the importance of designing good monitoring practices.</a:t>
            </a:r>
            <a:endParaRPr sz="1850" dirty="0">
              <a:solidFill>
                <a:srgbClr val="000000"/>
              </a:solidFill>
            </a:endParaRPr>
          </a:p>
          <a:p>
            <a:pPr marL="457200" lvl="0" indent="-346075" algn="l" rtl="0">
              <a:lnSpc>
                <a:spcPct val="150000"/>
              </a:lnSpc>
              <a:spcBef>
                <a:spcPts val="0"/>
              </a:spcBef>
              <a:spcAft>
                <a:spcPts val="0"/>
              </a:spcAft>
              <a:buClr>
                <a:srgbClr val="000000"/>
              </a:buClr>
              <a:buSzPts val="1850"/>
              <a:buAutoNum type="arabicPeriod"/>
            </a:pPr>
            <a:r>
              <a:rPr lang="en" sz="1850" dirty="0">
                <a:solidFill>
                  <a:srgbClr val="000000"/>
                </a:solidFill>
              </a:rPr>
              <a:t>Describe elements of effective project monitoring and controlling.</a:t>
            </a:r>
            <a:endParaRPr sz="1850" dirty="0">
              <a:solidFill>
                <a:srgbClr val="000000"/>
              </a:solidFill>
            </a:endParaRPr>
          </a:p>
          <a:p>
            <a:pPr marL="457200" lvl="0" indent="-346075" algn="l" rtl="0">
              <a:lnSpc>
                <a:spcPct val="150000"/>
              </a:lnSpc>
              <a:spcBef>
                <a:spcPts val="0"/>
              </a:spcBef>
              <a:spcAft>
                <a:spcPts val="0"/>
              </a:spcAft>
              <a:buClr>
                <a:srgbClr val="000000"/>
              </a:buClr>
              <a:buSzPts val="1850"/>
              <a:buAutoNum type="arabicPeriod"/>
            </a:pPr>
            <a:r>
              <a:rPr lang="en" sz="1850" dirty="0">
                <a:solidFill>
                  <a:srgbClr val="000000"/>
                </a:solidFill>
              </a:rPr>
              <a:t>Detail how to decide what to monitor and when, and list some useful items to monitor.</a:t>
            </a:r>
            <a:endParaRPr sz="1850" dirty="0">
              <a:solidFill>
                <a:srgbClr val="000000"/>
              </a:solidFill>
            </a:endParaRPr>
          </a:p>
          <a:p>
            <a:pPr marL="457200" lvl="0" indent="-346075" algn="l" rtl="0">
              <a:lnSpc>
                <a:spcPct val="150000"/>
              </a:lnSpc>
              <a:spcBef>
                <a:spcPts val="0"/>
              </a:spcBef>
              <a:spcAft>
                <a:spcPts val="0"/>
              </a:spcAft>
              <a:buClr>
                <a:srgbClr val="000000"/>
              </a:buClr>
              <a:buSzPts val="1850"/>
              <a:buAutoNum type="arabicPeriod"/>
            </a:pPr>
            <a:r>
              <a:rPr lang="en" sz="1850" dirty="0">
                <a:solidFill>
                  <a:srgbClr val="000000"/>
                </a:solidFill>
              </a:rPr>
              <a:t>Distill monitoring information into reports that are useful to different stakeholders.</a:t>
            </a:r>
            <a:endParaRPr sz="1850" dirty="0">
              <a:solidFill>
                <a:srgbClr val="000000"/>
              </a:solidFill>
            </a:endParaRPr>
          </a:p>
          <a:p>
            <a:pPr marL="0" lvl="0" indent="0" algn="l" rtl="0">
              <a:lnSpc>
                <a:spcPct val="150000"/>
              </a:lnSpc>
              <a:spcBef>
                <a:spcPts val="1400"/>
              </a:spcBef>
              <a:spcAft>
                <a:spcPts val="0"/>
              </a:spcAft>
              <a:buNone/>
            </a:pPr>
            <a:endParaRPr sz="1850" dirty="0">
              <a:solidFill>
                <a:srgbClr val="000000"/>
              </a:solidFill>
            </a:endParaRPr>
          </a:p>
          <a:p>
            <a:pPr marL="0" lvl="0" indent="0" algn="l" rtl="0">
              <a:lnSpc>
                <a:spcPct val="150000"/>
              </a:lnSpc>
              <a:spcBef>
                <a:spcPts val="1400"/>
              </a:spcBef>
              <a:spcAft>
                <a:spcPts val="0"/>
              </a:spcAft>
              <a:buNone/>
            </a:pPr>
            <a:endParaRPr sz="1850" dirty="0">
              <a:solidFill>
                <a:srgbClr val="000000"/>
              </a:solidFill>
            </a:endParaRPr>
          </a:p>
          <a:p>
            <a:pPr marL="0" lvl="0" indent="0" algn="l" rtl="0">
              <a:lnSpc>
                <a:spcPct val="150000"/>
              </a:lnSpc>
              <a:spcBef>
                <a:spcPts val="1400"/>
              </a:spcBef>
              <a:spcAft>
                <a:spcPts val="0"/>
              </a:spcAft>
              <a:buNone/>
            </a:pPr>
            <a:endParaRPr sz="1650" dirty="0">
              <a:solidFill>
                <a:srgbClr val="000000"/>
              </a:solidFill>
            </a:endParaRPr>
          </a:p>
          <a:p>
            <a:pPr marL="457200" lvl="0" indent="0" algn="l" rtl="0">
              <a:lnSpc>
                <a:spcPct val="150000"/>
              </a:lnSpc>
              <a:spcBef>
                <a:spcPts val="1000"/>
              </a:spcBef>
              <a:spcAft>
                <a:spcPts val="0"/>
              </a:spcAft>
              <a:buNone/>
            </a:pPr>
            <a:endParaRPr sz="17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202600" y="144725"/>
            <a:ext cx="8629800" cy="6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Learning Objectives..cont</a:t>
            </a:r>
            <a:endParaRPr b="1">
              <a:latin typeface="Arial"/>
              <a:ea typeface="Arial"/>
              <a:cs typeface="Arial"/>
              <a:sym typeface="Arial"/>
            </a:endParaRPr>
          </a:p>
        </p:txBody>
      </p:sp>
      <p:sp>
        <p:nvSpPr>
          <p:cNvPr id="87" name="Google Shape;87;p15"/>
          <p:cNvSpPr txBox="1">
            <a:spLocks noGrp="1"/>
          </p:cNvSpPr>
          <p:nvPr>
            <p:ph type="body" idx="1"/>
          </p:nvPr>
        </p:nvSpPr>
        <p:spPr>
          <a:xfrm>
            <a:off x="223050" y="859800"/>
            <a:ext cx="8984400" cy="3636896"/>
          </a:xfrm>
          <a:prstGeom prst="rect">
            <a:avLst/>
          </a:prstGeom>
        </p:spPr>
        <p:txBody>
          <a:bodyPr spcFirstLastPara="1" wrap="square" lIns="91425" tIns="91425" rIns="91425" bIns="91425" anchor="t" anchorCtr="0">
            <a:normAutofit fontScale="92500" lnSpcReduction="10000"/>
          </a:bodyPr>
          <a:lstStyle/>
          <a:p>
            <a:pPr marL="0" lvl="0" indent="0" algn="l" rtl="0">
              <a:lnSpc>
                <a:spcPct val="150000"/>
              </a:lnSpc>
              <a:spcBef>
                <a:spcPts val="1400"/>
              </a:spcBef>
              <a:spcAft>
                <a:spcPts val="0"/>
              </a:spcAft>
              <a:buNone/>
            </a:pPr>
            <a:r>
              <a:rPr lang="en" sz="1850" dirty="0">
                <a:solidFill>
                  <a:srgbClr val="000000"/>
                </a:solidFill>
              </a:rPr>
              <a:t>5.	Describe the process of quality planning.</a:t>
            </a:r>
            <a:endParaRPr sz="1850" dirty="0">
              <a:solidFill>
                <a:srgbClr val="000000"/>
              </a:solidFill>
            </a:endParaRPr>
          </a:p>
          <a:p>
            <a:pPr marL="0" lvl="0" indent="0" algn="l" rtl="0">
              <a:lnSpc>
                <a:spcPct val="150000"/>
              </a:lnSpc>
              <a:spcBef>
                <a:spcPts val="1400"/>
              </a:spcBef>
              <a:spcAft>
                <a:spcPts val="0"/>
              </a:spcAft>
              <a:buNone/>
            </a:pPr>
            <a:r>
              <a:rPr lang="en" sz="1850" dirty="0">
                <a:solidFill>
                  <a:srgbClr val="000000"/>
                </a:solidFill>
              </a:rPr>
              <a:t>6.	</a:t>
            </a:r>
            <a:r>
              <a:rPr lang="en" sz="1950" dirty="0">
                <a:solidFill>
                  <a:srgbClr val="000000"/>
                </a:solidFill>
              </a:rPr>
              <a:t>Explain how linearity bias can mislead assessment of project progress.</a:t>
            </a:r>
            <a:endParaRPr sz="1950" dirty="0">
              <a:solidFill>
                <a:srgbClr val="000000"/>
              </a:solidFill>
            </a:endParaRPr>
          </a:p>
          <a:p>
            <a:pPr marL="0" lvl="0" indent="0" algn="l" rtl="0">
              <a:lnSpc>
                <a:spcPct val="150000"/>
              </a:lnSpc>
              <a:spcBef>
                <a:spcPts val="1400"/>
              </a:spcBef>
              <a:spcAft>
                <a:spcPts val="0"/>
              </a:spcAft>
              <a:buNone/>
            </a:pPr>
            <a:r>
              <a:rPr lang="en" sz="1950" dirty="0">
                <a:solidFill>
                  <a:srgbClr val="000000"/>
                </a:solidFill>
              </a:rPr>
              <a:t>7.	Describe the inputs required for an earned value analysis.</a:t>
            </a:r>
            <a:endParaRPr sz="1950" dirty="0">
              <a:solidFill>
                <a:srgbClr val="000000"/>
              </a:solidFill>
            </a:endParaRPr>
          </a:p>
          <a:p>
            <a:pPr marL="0" lvl="0" indent="0" algn="l" rtl="0">
              <a:lnSpc>
                <a:spcPct val="150000"/>
              </a:lnSpc>
              <a:spcBef>
                <a:spcPts val="1400"/>
              </a:spcBef>
              <a:spcAft>
                <a:spcPts val="0"/>
              </a:spcAft>
              <a:buNone/>
            </a:pPr>
            <a:r>
              <a:rPr lang="en" sz="1950" dirty="0">
                <a:solidFill>
                  <a:srgbClr val="000000"/>
                </a:solidFill>
              </a:rPr>
              <a:t>8.	Explain a time-phased budget.</a:t>
            </a:r>
            <a:endParaRPr sz="1950" dirty="0">
              <a:solidFill>
                <a:srgbClr val="000000"/>
              </a:solidFill>
            </a:endParaRPr>
          </a:p>
          <a:p>
            <a:pPr marL="0" lvl="0" indent="0" algn="l" rtl="0">
              <a:lnSpc>
                <a:spcPct val="150000"/>
              </a:lnSpc>
              <a:spcBef>
                <a:spcPts val="1400"/>
              </a:spcBef>
              <a:spcAft>
                <a:spcPts val="0"/>
              </a:spcAft>
              <a:buNone/>
            </a:pPr>
            <a:r>
              <a:rPr lang="en" sz="1950" dirty="0">
                <a:solidFill>
                  <a:srgbClr val="000000"/>
                </a:solidFill>
              </a:rPr>
              <a:t>9.	</a:t>
            </a:r>
            <a:r>
              <a:rPr lang="en" sz="1950">
                <a:solidFill>
                  <a:srgbClr val="000000"/>
                </a:solidFill>
              </a:rPr>
              <a:t>Calculate </a:t>
            </a:r>
            <a:r>
              <a:rPr lang="en" sz="1950" dirty="0">
                <a:solidFill>
                  <a:srgbClr val="000000"/>
                </a:solidFill>
              </a:rPr>
              <a:t>and interpret the various earned value </a:t>
            </a:r>
            <a:endParaRPr sz="1950" dirty="0">
              <a:solidFill>
                <a:srgbClr val="000000"/>
              </a:solidFill>
            </a:endParaRPr>
          </a:p>
          <a:p>
            <a:pPr marL="0" lvl="0" indent="457200" algn="l" rtl="0">
              <a:lnSpc>
                <a:spcPct val="150000"/>
              </a:lnSpc>
              <a:spcBef>
                <a:spcPts val="1400"/>
              </a:spcBef>
              <a:spcAft>
                <a:spcPts val="0"/>
              </a:spcAft>
              <a:buNone/>
            </a:pPr>
            <a:r>
              <a:rPr lang="en" sz="1950" dirty="0">
                <a:solidFill>
                  <a:srgbClr val="000000"/>
                </a:solidFill>
              </a:rPr>
              <a:t>       analysis metrics.</a:t>
            </a:r>
            <a:endParaRPr sz="1950" dirty="0">
              <a:solidFill>
                <a:srgbClr val="000000"/>
              </a:solidFill>
            </a:endParaRPr>
          </a:p>
          <a:p>
            <a:pPr marL="0" lvl="0" indent="0" algn="l" rtl="0">
              <a:lnSpc>
                <a:spcPct val="150000"/>
              </a:lnSpc>
              <a:spcBef>
                <a:spcPts val="1400"/>
              </a:spcBef>
              <a:spcAft>
                <a:spcPts val="0"/>
              </a:spcAft>
              <a:buNone/>
            </a:pPr>
            <a:endParaRPr sz="1950" dirty="0">
              <a:solidFill>
                <a:srgbClr val="000000"/>
              </a:solidFill>
            </a:endParaRPr>
          </a:p>
          <a:p>
            <a:pPr marL="0" lvl="0" indent="0" algn="l" rtl="0">
              <a:lnSpc>
                <a:spcPct val="150000"/>
              </a:lnSpc>
              <a:spcBef>
                <a:spcPts val="1400"/>
              </a:spcBef>
              <a:spcAft>
                <a:spcPts val="1000"/>
              </a:spcAft>
              <a:buNone/>
            </a:pPr>
            <a:endParaRPr sz="205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156625" y="185575"/>
            <a:ext cx="8533800" cy="5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10.2. Quality in PM </a:t>
            </a:r>
            <a:endParaRPr b="1">
              <a:latin typeface="Arial"/>
              <a:ea typeface="Arial"/>
              <a:cs typeface="Arial"/>
              <a:sym typeface="Arial"/>
            </a:endParaRPr>
          </a:p>
        </p:txBody>
      </p:sp>
      <p:sp>
        <p:nvSpPr>
          <p:cNvPr id="93" name="Google Shape;93;p16"/>
          <p:cNvSpPr txBox="1">
            <a:spLocks noGrp="1"/>
          </p:cNvSpPr>
          <p:nvPr>
            <p:ph type="body" idx="1"/>
          </p:nvPr>
        </p:nvSpPr>
        <p:spPr>
          <a:xfrm>
            <a:off x="223050" y="1023250"/>
            <a:ext cx="8447100" cy="3478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Quality means making sure that you deliver the product as efficiently as possible.</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Quality is managed on a project by setting goals and taking measurements. </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Quality planning focuses on figuring out how you will measure quality and prevent defects.</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You need to plan which activities you will use to measure the quality of the project’s product.</a:t>
            </a:r>
            <a:endParaRPr>
              <a:solidFill>
                <a:srgbClr val="373D3F"/>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66450" y="109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10.3. Quality Planning</a:t>
            </a:r>
            <a:endParaRPr b="1">
              <a:latin typeface="Arial"/>
              <a:ea typeface="Arial"/>
              <a:cs typeface="Arial"/>
              <a:sym typeface="Arial"/>
            </a:endParaRPr>
          </a:p>
        </p:txBody>
      </p:sp>
      <p:sp>
        <p:nvSpPr>
          <p:cNvPr id="100" name="Google Shape;100;p17"/>
          <p:cNvSpPr txBox="1">
            <a:spLocks noGrp="1"/>
          </p:cNvSpPr>
          <p:nvPr>
            <p:ph type="body" idx="1"/>
          </p:nvPr>
        </p:nvSpPr>
        <p:spPr>
          <a:xfrm>
            <a:off x="156093" y="778075"/>
            <a:ext cx="5491672" cy="37870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688"/>
              <a:buNone/>
            </a:pPr>
            <a:r>
              <a:rPr lang="en" sz="1856">
                <a:solidFill>
                  <a:srgbClr val="373D3F"/>
                </a:solidFill>
                <a:highlight>
                  <a:srgbClr val="FFFFFF"/>
                </a:highlight>
                <a:latin typeface="Arial"/>
                <a:ea typeface="Arial"/>
                <a:cs typeface="Arial"/>
                <a:sym typeface="Arial"/>
              </a:rPr>
              <a:t>The following represents the quality planning tools available to the project manager:</a:t>
            </a:r>
            <a:endParaRPr sz="1856">
              <a:solidFill>
                <a:srgbClr val="373D3F"/>
              </a:solidFill>
              <a:highlight>
                <a:srgbClr val="FFFFFF"/>
              </a:highlight>
              <a:latin typeface="Arial"/>
              <a:ea typeface="Arial"/>
              <a:cs typeface="Arial"/>
              <a:sym typeface="Arial"/>
            </a:endParaRPr>
          </a:p>
          <a:p>
            <a:pPr marL="457200" lvl="0" indent="-333942" algn="l" rtl="0">
              <a:lnSpc>
                <a:spcPct val="150000"/>
              </a:lnSpc>
              <a:spcBef>
                <a:spcPts val="1200"/>
              </a:spcBef>
              <a:spcAft>
                <a:spcPts val="0"/>
              </a:spcAft>
              <a:buClr>
                <a:srgbClr val="000000"/>
              </a:buClr>
              <a:buSzPts val="1659"/>
              <a:buFont typeface="Arial"/>
              <a:buChar char="●"/>
            </a:pPr>
            <a:r>
              <a:rPr lang="en" sz="1858" b="1">
                <a:solidFill>
                  <a:srgbClr val="373D3F"/>
                </a:solidFill>
                <a:highlight>
                  <a:srgbClr val="FFFFFF"/>
                </a:highlight>
                <a:latin typeface="Arial"/>
                <a:ea typeface="Arial"/>
                <a:cs typeface="Arial"/>
                <a:sym typeface="Arial"/>
              </a:rPr>
              <a:t>Cost-benefit analysis</a:t>
            </a:r>
            <a:r>
              <a:rPr lang="en" sz="1858">
                <a:solidFill>
                  <a:srgbClr val="373D3F"/>
                </a:solidFill>
                <a:highlight>
                  <a:srgbClr val="FFFFFF"/>
                </a:highlight>
                <a:latin typeface="Arial"/>
                <a:ea typeface="Arial"/>
                <a:cs typeface="Arial"/>
                <a:sym typeface="Arial"/>
              </a:rPr>
              <a:t> quality activities cost versus how much you will gain from doing them.</a:t>
            </a:r>
            <a:endParaRPr sz="1858">
              <a:solidFill>
                <a:srgbClr val="373D3F"/>
              </a:solidFill>
              <a:highlight>
                <a:srgbClr val="FFFFFF"/>
              </a:highlight>
              <a:latin typeface="Arial"/>
              <a:ea typeface="Arial"/>
              <a:cs typeface="Arial"/>
              <a:sym typeface="Arial"/>
            </a:endParaRPr>
          </a:p>
          <a:p>
            <a:pPr marL="457200" lvl="0" indent="-331957" algn="l" rtl="0">
              <a:lnSpc>
                <a:spcPct val="150000"/>
              </a:lnSpc>
              <a:spcBef>
                <a:spcPts val="0"/>
              </a:spcBef>
              <a:spcAft>
                <a:spcPts val="0"/>
              </a:spcAft>
              <a:buClr>
                <a:srgbClr val="000000"/>
              </a:buClr>
              <a:buSzPts val="1628"/>
              <a:buFont typeface="Lora"/>
              <a:buChar char="●"/>
            </a:pPr>
            <a:r>
              <a:rPr lang="en" sz="1827" b="1">
                <a:solidFill>
                  <a:srgbClr val="373D3F"/>
                </a:solidFill>
                <a:highlight>
                  <a:srgbClr val="FFFFFF"/>
                </a:highlight>
                <a:latin typeface="Arial"/>
                <a:ea typeface="Arial"/>
                <a:cs typeface="Arial"/>
                <a:sym typeface="Arial"/>
              </a:rPr>
              <a:t>Benchmarking </a:t>
            </a:r>
            <a:r>
              <a:rPr lang="en" sz="1827">
                <a:solidFill>
                  <a:srgbClr val="373D3F"/>
                </a:solidFill>
                <a:highlight>
                  <a:srgbClr val="FFFFFF"/>
                </a:highlight>
                <a:latin typeface="Arial"/>
                <a:ea typeface="Arial"/>
                <a:cs typeface="Arial"/>
                <a:sym typeface="Arial"/>
              </a:rPr>
              <a:t>Using the results of quality planning on other projects to set goals for your own.</a:t>
            </a:r>
            <a:endParaRPr sz="1827">
              <a:solidFill>
                <a:srgbClr val="373D3F"/>
              </a:solidFill>
              <a:highlight>
                <a:srgbClr val="FFFFFF"/>
              </a:highlight>
              <a:latin typeface="Arial"/>
              <a:ea typeface="Arial"/>
              <a:cs typeface="Arial"/>
              <a:sym typeface="Arial"/>
            </a:endParaRPr>
          </a:p>
          <a:p>
            <a:pPr marL="457200" lvl="0" indent="-331957" algn="l" rtl="0">
              <a:lnSpc>
                <a:spcPct val="150000"/>
              </a:lnSpc>
              <a:spcBef>
                <a:spcPts val="0"/>
              </a:spcBef>
              <a:spcAft>
                <a:spcPts val="0"/>
              </a:spcAft>
              <a:buClr>
                <a:srgbClr val="000000"/>
              </a:buClr>
              <a:buSzPts val="1628"/>
              <a:buFont typeface="Lora"/>
              <a:buChar char="●"/>
            </a:pPr>
            <a:r>
              <a:rPr lang="en" sz="1827" b="1">
                <a:solidFill>
                  <a:srgbClr val="373D3F"/>
                </a:solidFill>
                <a:highlight>
                  <a:srgbClr val="FFFFFF"/>
                </a:highlight>
                <a:latin typeface="Arial"/>
                <a:ea typeface="Arial"/>
                <a:cs typeface="Arial"/>
                <a:sym typeface="Arial"/>
              </a:rPr>
              <a:t>Design of experiments </a:t>
            </a:r>
            <a:r>
              <a:rPr lang="en" sz="1827">
                <a:solidFill>
                  <a:srgbClr val="373D3F"/>
                </a:solidFill>
                <a:highlight>
                  <a:srgbClr val="FFFFFF"/>
                </a:highlight>
                <a:latin typeface="Arial"/>
                <a:ea typeface="Arial"/>
                <a:cs typeface="Arial"/>
                <a:sym typeface="Arial"/>
              </a:rPr>
              <a:t>is the list of tests you are going to run on your product.</a:t>
            </a:r>
            <a:endParaRPr sz="1827">
              <a:solidFill>
                <a:srgbClr val="373D3F"/>
              </a:solidFill>
              <a:highlight>
                <a:srgbClr val="FFFFFF"/>
              </a:highlight>
              <a:latin typeface="Arial"/>
              <a:ea typeface="Arial"/>
              <a:cs typeface="Arial"/>
              <a:sym typeface="Arial"/>
            </a:endParaRPr>
          </a:p>
          <a:p>
            <a:pPr marL="457200" lvl="0" indent="0" algn="l" rtl="0">
              <a:lnSpc>
                <a:spcPct val="150000"/>
              </a:lnSpc>
              <a:spcBef>
                <a:spcPts val="1200"/>
              </a:spcBef>
              <a:spcAft>
                <a:spcPts val="1200"/>
              </a:spcAft>
              <a:buSzPts val="688"/>
              <a:buNone/>
            </a:pPr>
            <a:endParaRPr sz="1125">
              <a:solidFill>
                <a:srgbClr val="373D3F"/>
              </a:solidFill>
              <a:highlight>
                <a:srgbClr val="FFFFFF"/>
              </a:highlight>
              <a:latin typeface="Arial"/>
              <a:ea typeface="Arial"/>
              <a:cs typeface="Arial"/>
              <a:sym typeface="Arial"/>
            </a:endParaRPr>
          </a:p>
        </p:txBody>
      </p:sp>
      <p:pic>
        <p:nvPicPr>
          <p:cNvPr id="101" name="Google Shape;101;p17" descr="Various people sitting around a table in a meeting." title="Quality Planning"/>
          <p:cNvPicPr preferRelativeResize="0"/>
          <p:nvPr/>
        </p:nvPicPr>
        <p:blipFill>
          <a:blip r:embed="rId3">
            <a:alphaModFix/>
          </a:blip>
          <a:stretch>
            <a:fillRect/>
          </a:stretch>
        </p:blipFill>
        <p:spPr>
          <a:xfrm>
            <a:off x="5647765" y="1423534"/>
            <a:ext cx="3300700" cy="2145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66450" y="109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10.3. Quality Planning..cont</a:t>
            </a:r>
            <a:endParaRPr b="1">
              <a:latin typeface="Arial"/>
              <a:ea typeface="Arial"/>
              <a:cs typeface="Arial"/>
              <a:sym typeface="Arial"/>
            </a:endParaRPr>
          </a:p>
        </p:txBody>
      </p:sp>
      <p:sp>
        <p:nvSpPr>
          <p:cNvPr id="108" name="Google Shape;108;p18"/>
          <p:cNvSpPr txBox="1">
            <a:spLocks noGrp="1"/>
          </p:cNvSpPr>
          <p:nvPr>
            <p:ph type="body" idx="1"/>
          </p:nvPr>
        </p:nvSpPr>
        <p:spPr>
          <a:xfrm>
            <a:off x="3680975" y="961950"/>
            <a:ext cx="5463000" cy="36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52"/>
              <a:buNone/>
            </a:pPr>
            <a:r>
              <a:rPr lang="en" sz="1833">
                <a:solidFill>
                  <a:srgbClr val="373D3F"/>
                </a:solidFill>
                <a:highlight>
                  <a:srgbClr val="FFFFFF"/>
                </a:highlight>
                <a:latin typeface="Arial"/>
                <a:ea typeface="Arial"/>
                <a:cs typeface="Arial"/>
                <a:sym typeface="Arial"/>
              </a:rPr>
              <a:t>The following represents the quality planning tools available to the project manager:</a:t>
            </a:r>
            <a:endParaRPr sz="1833">
              <a:solidFill>
                <a:srgbClr val="373D3F"/>
              </a:solidFill>
              <a:highlight>
                <a:srgbClr val="FFFFFF"/>
              </a:highlight>
              <a:latin typeface="Arial"/>
              <a:ea typeface="Arial"/>
              <a:cs typeface="Arial"/>
              <a:sym typeface="Arial"/>
            </a:endParaRPr>
          </a:p>
          <a:p>
            <a:pPr marL="457200" lvl="0" indent="-342582" algn="l" rtl="0">
              <a:lnSpc>
                <a:spcPct val="150000"/>
              </a:lnSpc>
              <a:spcBef>
                <a:spcPts val="1200"/>
              </a:spcBef>
              <a:spcAft>
                <a:spcPts val="0"/>
              </a:spcAft>
              <a:buClr>
                <a:srgbClr val="373D3F"/>
              </a:buClr>
              <a:buSzPts val="1795"/>
              <a:buFont typeface="Lora"/>
              <a:buAutoNum type="arabicPeriod"/>
            </a:pPr>
            <a:r>
              <a:rPr lang="en" sz="1795" b="1">
                <a:solidFill>
                  <a:srgbClr val="373D3F"/>
                </a:solidFill>
                <a:highlight>
                  <a:schemeClr val="lt1"/>
                </a:highlight>
                <a:latin typeface="Arial"/>
                <a:ea typeface="Arial"/>
                <a:cs typeface="Arial"/>
                <a:sym typeface="Arial"/>
              </a:rPr>
              <a:t>Cost of quality</a:t>
            </a:r>
            <a:r>
              <a:rPr lang="en" sz="1795">
                <a:solidFill>
                  <a:srgbClr val="373D3F"/>
                </a:solidFill>
                <a:highlight>
                  <a:schemeClr val="lt1"/>
                </a:highlight>
                <a:latin typeface="Arial"/>
                <a:ea typeface="Arial"/>
                <a:cs typeface="Arial"/>
                <a:sym typeface="Arial"/>
              </a:rPr>
              <a:t> cost of all the prevention and inspection activities. </a:t>
            </a:r>
            <a:endParaRPr sz="1795">
              <a:solidFill>
                <a:srgbClr val="373D3F"/>
              </a:solidFill>
              <a:highlight>
                <a:schemeClr val="lt1"/>
              </a:highlight>
              <a:latin typeface="Arial"/>
              <a:ea typeface="Arial"/>
              <a:cs typeface="Arial"/>
              <a:sym typeface="Arial"/>
            </a:endParaRPr>
          </a:p>
          <a:p>
            <a:pPr marL="457200" lvl="0" indent="-342582" algn="l" rtl="0">
              <a:lnSpc>
                <a:spcPct val="150000"/>
              </a:lnSpc>
              <a:spcBef>
                <a:spcPts val="0"/>
              </a:spcBef>
              <a:spcAft>
                <a:spcPts val="0"/>
              </a:spcAft>
              <a:buClr>
                <a:srgbClr val="373D3F"/>
              </a:buClr>
              <a:buSzPts val="1795"/>
              <a:buFont typeface="Lora"/>
              <a:buAutoNum type="arabicPeriod"/>
            </a:pPr>
            <a:r>
              <a:rPr lang="en" sz="1795" b="1">
                <a:solidFill>
                  <a:srgbClr val="373D3F"/>
                </a:solidFill>
                <a:highlight>
                  <a:schemeClr val="lt1"/>
                </a:highlight>
                <a:latin typeface="Arial"/>
                <a:ea typeface="Arial"/>
                <a:cs typeface="Arial"/>
                <a:sym typeface="Arial"/>
              </a:rPr>
              <a:t>Control charts</a:t>
            </a:r>
            <a:r>
              <a:rPr lang="en" sz="1795">
                <a:solidFill>
                  <a:srgbClr val="373D3F"/>
                </a:solidFill>
                <a:highlight>
                  <a:schemeClr val="lt1"/>
                </a:highlight>
                <a:latin typeface="Arial"/>
                <a:ea typeface="Arial"/>
                <a:cs typeface="Arial"/>
                <a:sym typeface="Arial"/>
              </a:rPr>
              <a:t> can be used to define acceptable limits.</a:t>
            </a:r>
            <a:endParaRPr sz="1795">
              <a:solidFill>
                <a:srgbClr val="373D3F"/>
              </a:solidFill>
              <a:highlight>
                <a:schemeClr val="lt1"/>
              </a:highlight>
              <a:latin typeface="Arial"/>
              <a:ea typeface="Arial"/>
              <a:cs typeface="Arial"/>
              <a:sym typeface="Arial"/>
            </a:endParaRPr>
          </a:p>
          <a:p>
            <a:pPr marL="457200" lvl="0" indent="-342582" algn="l" rtl="0">
              <a:lnSpc>
                <a:spcPct val="150000"/>
              </a:lnSpc>
              <a:spcBef>
                <a:spcPts val="0"/>
              </a:spcBef>
              <a:spcAft>
                <a:spcPts val="0"/>
              </a:spcAft>
              <a:buClr>
                <a:srgbClr val="373D3F"/>
              </a:buClr>
              <a:buSzPts val="1795"/>
              <a:buFont typeface="Lora"/>
              <a:buAutoNum type="arabicPeriod"/>
            </a:pPr>
            <a:r>
              <a:rPr lang="en" sz="1795" b="1">
                <a:solidFill>
                  <a:srgbClr val="373D3F"/>
                </a:solidFill>
                <a:highlight>
                  <a:schemeClr val="lt1"/>
                </a:highlight>
                <a:latin typeface="Arial"/>
                <a:ea typeface="Arial"/>
                <a:cs typeface="Arial"/>
                <a:sym typeface="Arial"/>
              </a:rPr>
              <a:t>Cause-and-effect diagrams </a:t>
            </a:r>
            <a:r>
              <a:rPr lang="en" sz="1795">
                <a:solidFill>
                  <a:srgbClr val="373D3F"/>
                </a:solidFill>
                <a:highlight>
                  <a:schemeClr val="lt1"/>
                </a:highlight>
                <a:latin typeface="Arial"/>
                <a:ea typeface="Arial"/>
                <a:cs typeface="Arial"/>
                <a:sym typeface="Arial"/>
              </a:rPr>
              <a:t>can help in discovering problems.</a:t>
            </a:r>
            <a:endParaRPr sz="1795">
              <a:solidFill>
                <a:srgbClr val="373D3F"/>
              </a:solidFill>
              <a:highlight>
                <a:schemeClr val="lt1"/>
              </a:highlight>
              <a:latin typeface="Arial"/>
              <a:ea typeface="Arial"/>
              <a:cs typeface="Arial"/>
              <a:sym typeface="Arial"/>
            </a:endParaRPr>
          </a:p>
          <a:p>
            <a:pPr marL="457200" lvl="0" indent="0" algn="l" rtl="0">
              <a:lnSpc>
                <a:spcPct val="150000"/>
              </a:lnSpc>
              <a:spcBef>
                <a:spcPts val="1200"/>
              </a:spcBef>
              <a:spcAft>
                <a:spcPts val="1200"/>
              </a:spcAft>
              <a:buSzPts val="852"/>
              <a:buNone/>
            </a:pPr>
            <a:endParaRPr sz="1433" b="1">
              <a:solidFill>
                <a:srgbClr val="373D3F"/>
              </a:solidFill>
              <a:highlight>
                <a:srgbClr val="FFFFFF"/>
              </a:highlight>
              <a:latin typeface="Arial"/>
              <a:ea typeface="Arial"/>
              <a:cs typeface="Arial"/>
              <a:sym typeface="Arial"/>
            </a:endParaRPr>
          </a:p>
        </p:txBody>
      </p:sp>
      <p:pic>
        <p:nvPicPr>
          <p:cNvPr id="109" name="Google Shape;109;p18" title="Writing Pad with Quality written on it"/>
          <p:cNvPicPr preferRelativeResize="0"/>
          <p:nvPr/>
        </p:nvPicPr>
        <p:blipFill>
          <a:blip r:embed="rId3">
            <a:alphaModFix/>
          </a:blip>
          <a:stretch>
            <a:fillRect/>
          </a:stretch>
        </p:blipFill>
        <p:spPr>
          <a:xfrm>
            <a:off x="117525" y="1089650"/>
            <a:ext cx="3502198" cy="2334225"/>
          </a:xfrm>
          <a:prstGeom prst="rect">
            <a:avLst/>
          </a:prstGeom>
          <a:noFill/>
          <a:ln>
            <a:noFill/>
          </a:ln>
        </p:spPr>
      </p:pic>
      <p:sp>
        <p:nvSpPr>
          <p:cNvPr id="110" name="Google Shape;110;p18"/>
          <p:cNvSpPr txBox="1"/>
          <p:nvPr/>
        </p:nvSpPr>
        <p:spPr>
          <a:xfrm>
            <a:off x="117525" y="3423875"/>
            <a:ext cx="3502198"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bg2"/>
                </a:solidFill>
                <a:highlight>
                  <a:srgbClr val="FFFFFF"/>
                </a:highlight>
              </a:rPr>
              <a:t>Quality by </a:t>
            </a:r>
            <a:r>
              <a:rPr lang="en" sz="900" u="sng">
                <a:solidFill>
                  <a:schemeClr val="bg2"/>
                </a:solidFill>
                <a:highlight>
                  <a:srgbClr val="FFFFFF"/>
                </a:highlight>
                <a:hlinkClick r:id="rId4">
                  <a:extLst>
                    <a:ext uri="{A12FA001-AC4F-418D-AE19-62706E023703}">
                      <ahyp:hlinkClr xmlns:ahyp="http://schemas.microsoft.com/office/drawing/2018/hyperlinkcolor" val="tx"/>
                    </a:ext>
                  </a:extLst>
                </a:hlinkClick>
              </a:rPr>
              <a:t>Nick Youngson</a:t>
            </a:r>
            <a:r>
              <a:rPr lang="en" sz="900">
                <a:solidFill>
                  <a:schemeClr val="bg2"/>
                </a:solidFill>
                <a:highlight>
                  <a:srgbClr val="FFFFFF"/>
                </a:highlight>
              </a:rPr>
              <a:t> </a:t>
            </a:r>
            <a:r>
              <a:rPr lang="en" sz="900">
                <a:solidFill>
                  <a:schemeClr val="bg2"/>
                </a:solidFill>
                <a:highlight>
                  <a:srgbClr val="FFFFFF"/>
                </a:highlight>
                <a:uFill>
                  <a:noFill/>
                </a:uFill>
                <a:hlinkClick r:id="rId5">
                  <a:extLst>
                    <a:ext uri="{A12FA001-AC4F-418D-AE19-62706E023703}">
                      <ahyp:hlinkClr xmlns:ahyp="http://schemas.microsoft.com/office/drawing/2018/hyperlinkcolor" val="tx"/>
                    </a:ext>
                  </a:extLst>
                </a:hlinkClick>
              </a:rPr>
              <a:t>CC BY-SA 3.0</a:t>
            </a:r>
            <a:r>
              <a:rPr lang="en" sz="900">
                <a:solidFill>
                  <a:schemeClr val="bg2"/>
                </a:solidFill>
                <a:highlight>
                  <a:srgbClr val="FFFFFF"/>
                </a:highlight>
              </a:rPr>
              <a:t> </a:t>
            </a:r>
            <a:r>
              <a:rPr lang="en" sz="900">
                <a:solidFill>
                  <a:schemeClr val="bg2"/>
                </a:solidFill>
                <a:highlight>
                  <a:srgbClr val="FFFFFF"/>
                </a:highlight>
                <a:uFill>
                  <a:noFill/>
                </a:uFill>
                <a:hlinkClick r:id="rId6">
                  <a:extLst>
                    <a:ext uri="{A12FA001-AC4F-418D-AE19-62706E023703}">
                      <ahyp:hlinkClr xmlns:ahyp="http://schemas.microsoft.com/office/drawing/2018/hyperlinkcolor" val="tx"/>
                    </a:ext>
                  </a:extLst>
                </a:hlinkClick>
              </a:rPr>
              <a:t>Pix4free</a:t>
            </a:r>
            <a:endParaRPr sz="1100">
              <a:solidFill>
                <a:schemeClr val="bg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77075" y="226450"/>
            <a:ext cx="8604300" cy="7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ial"/>
                <a:ea typeface="Arial"/>
                <a:cs typeface="Arial"/>
                <a:sym typeface="Arial"/>
              </a:rPr>
              <a:t>10.4. Monitoring for Active Control</a:t>
            </a:r>
            <a:endParaRPr b="1">
              <a:latin typeface="Arial"/>
              <a:ea typeface="Arial"/>
              <a:cs typeface="Arial"/>
              <a:sym typeface="Arial"/>
            </a:endParaRPr>
          </a:p>
        </p:txBody>
      </p:sp>
      <p:sp>
        <p:nvSpPr>
          <p:cNvPr id="116" name="Google Shape;116;p19"/>
          <p:cNvSpPr txBox="1">
            <a:spLocks noGrp="1"/>
          </p:cNvSpPr>
          <p:nvPr>
            <p:ph type="body" idx="1"/>
          </p:nvPr>
        </p:nvSpPr>
        <p:spPr>
          <a:xfrm>
            <a:off x="136200" y="1023250"/>
            <a:ext cx="5623500" cy="3738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373D3F"/>
              </a:buClr>
              <a:buSzPts val="1800"/>
              <a:buChar char="●"/>
            </a:pPr>
            <a:r>
              <a:rPr lang="en" sz="1850">
                <a:solidFill>
                  <a:srgbClr val="373D3F"/>
                </a:solidFill>
                <a:highlight>
                  <a:srgbClr val="FFFFFF"/>
                </a:highlight>
              </a:rPr>
              <a:t>I</a:t>
            </a:r>
            <a:r>
              <a:rPr lang="en" sz="1850">
                <a:solidFill>
                  <a:srgbClr val="373D3F"/>
                </a:solidFill>
                <a:highlight>
                  <a:srgbClr val="FFFFFF"/>
                </a:highlight>
                <a:latin typeface="Arial"/>
                <a:ea typeface="Arial"/>
                <a:cs typeface="Arial"/>
                <a:sym typeface="Arial"/>
              </a:rPr>
              <a:t>tems you need to monitor will vary from project to project. </a:t>
            </a:r>
            <a:r>
              <a:rPr lang="en" sz="1650">
                <a:solidFill>
                  <a:srgbClr val="373D3F"/>
                </a:solidFill>
                <a:highlight>
                  <a:srgbClr val="FFFFFF"/>
                </a:highlight>
              </a:rPr>
              <a:t>I</a:t>
            </a:r>
            <a:r>
              <a:rPr lang="en" sz="1850">
                <a:solidFill>
                  <a:srgbClr val="373D3F"/>
                </a:solidFill>
                <a:highlight>
                  <a:srgbClr val="FFFFFF"/>
                </a:highlight>
              </a:rPr>
              <a:t>f it’s important to the success of your project, you should be monitoring it” (Whited, 2014).</a:t>
            </a:r>
            <a:endParaRPr sz="2350">
              <a:solidFill>
                <a:srgbClr val="373D3F"/>
              </a:solidFill>
              <a:highlight>
                <a:srgbClr val="FFFFFF"/>
              </a:highlight>
            </a:endParaRPr>
          </a:p>
          <a:p>
            <a:pPr marL="1371600" lvl="0" indent="0" algn="l" rtl="0">
              <a:lnSpc>
                <a:spcPct val="115000"/>
              </a:lnSpc>
              <a:spcBef>
                <a:spcPts val="0"/>
              </a:spcBef>
              <a:spcAft>
                <a:spcPts val="0"/>
              </a:spcAft>
              <a:buNone/>
            </a:pPr>
            <a:endParaRPr sz="1850">
              <a:solidFill>
                <a:srgbClr val="373D3F"/>
              </a:solidFill>
              <a:highlight>
                <a:srgbClr val="FFFFFF"/>
              </a:highlight>
              <a:latin typeface="Arial"/>
              <a:ea typeface="Arial"/>
              <a:cs typeface="Arial"/>
              <a:sym typeface="Arial"/>
            </a:endParaRPr>
          </a:p>
          <a:p>
            <a:pPr marL="457200" lvl="0" indent="-346075" algn="l" rtl="0">
              <a:lnSpc>
                <a:spcPct val="115000"/>
              </a:lnSpc>
              <a:spcBef>
                <a:spcPts val="0"/>
              </a:spcBef>
              <a:spcAft>
                <a:spcPts val="0"/>
              </a:spcAft>
              <a:buClr>
                <a:srgbClr val="373D3F"/>
              </a:buClr>
              <a:buSzPts val="1850"/>
              <a:buFont typeface="Arial"/>
              <a:buChar char="●"/>
            </a:pPr>
            <a:r>
              <a:rPr lang="en" sz="1850">
                <a:solidFill>
                  <a:srgbClr val="373D3F"/>
                </a:solidFill>
                <a:highlight>
                  <a:srgbClr val="FFFFFF"/>
                </a:highlight>
                <a:latin typeface="Arial"/>
                <a:ea typeface="Arial"/>
                <a:cs typeface="Arial"/>
                <a:sym typeface="Arial"/>
              </a:rPr>
              <a:t>Projects you repeat regularly have standard processes in place. </a:t>
            </a:r>
            <a:endParaRPr sz="1850">
              <a:solidFill>
                <a:srgbClr val="373D3F"/>
              </a:solidFill>
              <a:highlight>
                <a:srgbClr val="FFFFFF"/>
              </a:highlight>
              <a:latin typeface="Arial"/>
              <a:ea typeface="Arial"/>
              <a:cs typeface="Arial"/>
              <a:sym typeface="Arial"/>
            </a:endParaRPr>
          </a:p>
          <a:p>
            <a:pPr marL="914400" lvl="0" indent="0" algn="l" rtl="0">
              <a:lnSpc>
                <a:spcPct val="115000"/>
              </a:lnSpc>
              <a:spcBef>
                <a:spcPts val="0"/>
              </a:spcBef>
              <a:spcAft>
                <a:spcPts val="0"/>
              </a:spcAft>
              <a:buNone/>
            </a:pPr>
            <a:endParaRPr sz="1850">
              <a:solidFill>
                <a:srgbClr val="373D3F"/>
              </a:solidFill>
              <a:highlight>
                <a:srgbClr val="FFFFFF"/>
              </a:highlight>
              <a:latin typeface="Arial"/>
              <a:ea typeface="Arial"/>
              <a:cs typeface="Arial"/>
              <a:sym typeface="Arial"/>
            </a:endParaRPr>
          </a:p>
          <a:p>
            <a:pPr marL="457200" lvl="0" indent="-346075" algn="l" rtl="0">
              <a:lnSpc>
                <a:spcPct val="115000"/>
              </a:lnSpc>
              <a:spcBef>
                <a:spcPts val="0"/>
              </a:spcBef>
              <a:spcAft>
                <a:spcPts val="0"/>
              </a:spcAft>
              <a:buClr>
                <a:srgbClr val="373D3F"/>
              </a:buClr>
              <a:buSzPts val="1850"/>
              <a:buChar char="●"/>
            </a:pPr>
            <a:r>
              <a:rPr lang="en" sz="1850">
                <a:solidFill>
                  <a:srgbClr val="373D3F"/>
                </a:solidFill>
                <a:highlight>
                  <a:srgbClr val="FFFFFF"/>
                </a:highlight>
              </a:rPr>
              <a:t>M</a:t>
            </a:r>
            <a:r>
              <a:rPr lang="en" sz="1850">
                <a:solidFill>
                  <a:srgbClr val="373D3F"/>
                </a:solidFill>
                <a:highlight>
                  <a:srgbClr val="FFFFFF"/>
                </a:highlight>
                <a:latin typeface="Arial"/>
                <a:ea typeface="Arial"/>
                <a:cs typeface="Arial"/>
                <a:sym typeface="Arial"/>
              </a:rPr>
              <a:t>ajor milestones</a:t>
            </a:r>
            <a:r>
              <a:rPr lang="en" sz="1850">
                <a:solidFill>
                  <a:srgbClr val="373D3F"/>
                </a:solidFill>
                <a:highlight>
                  <a:srgbClr val="FFFFFF"/>
                </a:highlight>
              </a:rPr>
              <a:t> are </a:t>
            </a:r>
            <a:r>
              <a:rPr lang="en" sz="1850">
                <a:solidFill>
                  <a:srgbClr val="373D3F"/>
                </a:solidFill>
                <a:highlight>
                  <a:srgbClr val="FFFFFF"/>
                </a:highlight>
                <a:latin typeface="Arial"/>
                <a:ea typeface="Arial"/>
                <a:cs typeface="Arial"/>
                <a:sym typeface="Arial"/>
              </a:rPr>
              <a:t>helpful for monitoring important indicators.</a:t>
            </a:r>
            <a:endParaRPr sz="1850">
              <a:solidFill>
                <a:srgbClr val="373D3F"/>
              </a:solidFill>
              <a:highlight>
                <a:srgbClr val="FFFFFF"/>
              </a:highlight>
              <a:latin typeface="Arial"/>
              <a:ea typeface="Arial"/>
              <a:cs typeface="Arial"/>
              <a:sym typeface="Arial"/>
            </a:endParaRPr>
          </a:p>
        </p:txBody>
      </p:sp>
      <p:pic>
        <p:nvPicPr>
          <p:cNvPr id="118" name="Google Shape;118;p19" title="Decorative Image"/>
          <p:cNvPicPr preferRelativeResize="0"/>
          <p:nvPr/>
        </p:nvPicPr>
        <p:blipFill>
          <a:blip r:embed="rId3">
            <a:alphaModFix/>
          </a:blip>
          <a:stretch>
            <a:fillRect/>
          </a:stretch>
        </p:blipFill>
        <p:spPr>
          <a:xfrm>
            <a:off x="5759700" y="1437352"/>
            <a:ext cx="3335925" cy="2212825"/>
          </a:xfrm>
          <a:prstGeom prst="rect">
            <a:avLst/>
          </a:prstGeom>
          <a:noFill/>
          <a:ln>
            <a:noFill/>
          </a:ln>
        </p:spPr>
      </p:pic>
      <p:sp>
        <p:nvSpPr>
          <p:cNvPr id="117" name="Google Shape;117;p19"/>
          <p:cNvSpPr txBox="1"/>
          <p:nvPr/>
        </p:nvSpPr>
        <p:spPr>
          <a:xfrm>
            <a:off x="5671875" y="3675977"/>
            <a:ext cx="3335925"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bg2"/>
                </a:solidFill>
                <a:highlight>
                  <a:srgbClr val="FFFFFF"/>
                </a:highlight>
              </a:rPr>
              <a:t>Monitor by </a:t>
            </a:r>
            <a:r>
              <a:rPr lang="en" sz="900" u="sng">
                <a:solidFill>
                  <a:schemeClr val="bg2"/>
                </a:solidFill>
                <a:highlight>
                  <a:srgbClr val="FFFFFF"/>
                </a:highlight>
                <a:hlinkClick r:id="rId4">
                  <a:extLst>
                    <a:ext uri="{A12FA001-AC4F-418D-AE19-62706E023703}">
                      <ahyp:hlinkClr xmlns:ahyp="http://schemas.microsoft.com/office/drawing/2018/hyperlinkcolor" val="tx"/>
                    </a:ext>
                  </a:extLst>
                </a:hlinkClick>
              </a:rPr>
              <a:t>Nick Youngson</a:t>
            </a:r>
            <a:r>
              <a:rPr lang="en" sz="900">
                <a:solidFill>
                  <a:schemeClr val="bg2"/>
                </a:solidFill>
                <a:highlight>
                  <a:srgbClr val="FFFFFF"/>
                </a:highlight>
              </a:rPr>
              <a:t> </a:t>
            </a:r>
            <a:r>
              <a:rPr lang="en" sz="900">
                <a:solidFill>
                  <a:schemeClr val="bg2"/>
                </a:solidFill>
                <a:highlight>
                  <a:srgbClr val="FFFFFF"/>
                </a:highlight>
                <a:uFill>
                  <a:noFill/>
                </a:uFill>
                <a:hlinkClick r:id="rId5">
                  <a:extLst>
                    <a:ext uri="{A12FA001-AC4F-418D-AE19-62706E023703}">
                      <ahyp:hlinkClr xmlns:ahyp="http://schemas.microsoft.com/office/drawing/2018/hyperlinkcolor" val="tx"/>
                    </a:ext>
                  </a:extLst>
                </a:hlinkClick>
              </a:rPr>
              <a:t>CC BY-SA 3.0</a:t>
            </a:r>
            <a:r>
              <a:rPr lang="en" sz="900">
                <a:solidFill>
                  <a:schemeClr val="bg2"/>
                </a:solidFill>
                <a:highlight>
                  <a:srgbClr val="FFFFFF"/>
                </a:highlight>
              </a:rPr>
              <a:t> </a:t>
            </a:r>
            <a:r>
              <a:rPr lang="en" sz="900">
                <a:solidFill>
                  <a:schemeClr val="bg2"/>
                </a:solidFill>
                <a:highlight>
                  <a:srgbClr val="FFFFFF"/>
                </a:highlight>
                <a:uFill>
                  <a:noFill/>
                </a:uFill>
                <a:hlinkClick r:id="rId6">
                  <a:extLst>
                    <a:ext uri="{A12FA001-AC4F-418D-AE19-62706E023703}">
                      <ahyp:hlinkClr xmlns:ahyp="http://schemas.microsoft.com/office/drawing/2018/hyperlinkcolor" val="tx"/>
                    </a:ext>
                  </a:extLst>
                </a:hlinkClick>
              </a:rPr>
              <a:t>Pix4free</a:t>
            </a:r>
            <a:endParaRPr sz="110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153375" y="1370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10.5. Earned Value Analysis (EVA)</a:t>
            </a:r>
            <a:endParaRPr b="1">
              <a:latin typeface="Arial"/>
              <a:ea typeface="Arial"/>
              <a:cs typeface="Arial"/>
              <a:sym typeface="Arial"/>
            </a:endParaRPr>
          </a:p>
        </p:txBody>
      </p:sp>
      <p:sp>
        <p:nvSpPr>
          <p:cNvPr id="124" name="Google Shape;124;p20"/>
          <p:cNvSpPr txBox="1">
            <a:spLocks noGrp="1"/>
          </p:cNvSpPr>
          <p:nvPr>
            <p:ph type="body" idx="1"/>
          </p:nvPr>
        </p:nvSpPr>
        <p:spPr>
          <a:xfrm>
            <a:off x="4396525" y="1099875"/>
            <a:ext cx="4124100" cy="346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50">
                <a:solidFill>
                  <a:srgbClr val="373D3F"/>
                </a:solidFill>
                <a:highlight>
                  <a:srgbClr val="FFFFFF"/>
                </a:highlight>
              </a:rPr>
              <a:t>EVA measures the performance of a project in terms of cost and schedule. It can tell the project team if a project is:</a:t>
            </a:r>
            <a:endParaRPr sz="1850">
              <a:solidFill>
                <a:srgbClr val="373D3F"/>
              </a:solidFill>
              <a:highlight>
                <a:srgbClr val="FFFFFF"/>
              </a:highlight>
            </a:endParaRPr>
          </a:p>
          <a:p>
            <a:pPr marL="457200" lvl="0" indent="-346075" algn="l" rtl="0">
              <a:spcBef>
                <a:spcPts val="1200"/>
              </a:spcBef>
              <a:spcAft>
                <a:spcPts val="0"/>
              </a:spcAft>
              <a:buClr>
                <a:srgbClr val="373D3F"/>
              </a:buClr>
              <a:buSzPts val="1850"/>
              <a:buChar char="●"/>
            </a:pPr>
            <a:r>
              <a:rPr lang="en" sz="1850">
                <a:solidFill>
                  <a:srgbClr val="373D3F"/>
                </a:solidFill>
                <a:highlight>
                  <a:srgbClr val="FFFFFF"/>
                </a:highlight>
              </a:rPr>
              <a:t>Behind Schedule</a:t>
            </a:r>
            <a:endParaRPr sz="1850">
              <a:solidFill>
                <a:srgbClr val="373D3F"/>
              </a:solidFill>
              <a:highlight>
                <a:srgbClr val="FFFFFF"/>
              </a:highlight>
            </a:endParaRPr>
          </a:p>
          <a:p>
            <a:pPr marL="457200" lvl="0" indent="-346075" algn="l" rtl="0">
              <a:spcBef>
                <a:spcPts val="0"/>
              </a:spcBef>
              <a:spcAft>
                <a:spcPts val="0"/>
              </a:spcAft>
              <a:buClr>
                <a:srgbClr val="373D3F"/>
              </a:buClr>
              <a:buSzPts val="1850"/>
              <a:buChar char="●"/>
            </a:pPr>
            <a:r>
              <a:rPr lang="en" sz="1850">
                <a:solidFill>
                  <a:srgbClr val="373D3F"/>
                </a:solidFill>
                <a:highlight>
                  <a:srgbClr val="FFFFFF"/>
                </a:highlight>
              </a:rPr>
              <a:t>Ahead of Schedule</a:t>
            </a:r>
            <a:endParaRPr sz="1850">
              <a:solidFill>
                <a:srgbClr val="373D3F"/>
              </a:solidFill>
              <a:highlight>
                <a:srgbClr val="FFFFFF"/>
              </a:highlight>
            </a:endParaRPr>
          </a:p>
          <a:p>
            <a:pPr marL="457200" lvl="0" indent="-346075" algn="l" rtl="0">
              <a:spcBef>
                <a:spcPts val="0"/>
              </a:spcBef>
              <a:spcAft>
                <a:spcPts val="0"/>
              </a:spcAft>
              <a:buClr>
                <a:srgbClr val="373D3F"/>
              </a:buClr>
              <a:buSzPts val="1850"/>
              <a:buChar char="●"/>
            </a:pPr>
            <a:r>
              <a:rPr lang="en" sz="1850">
                <a:solidFill>
                  <a:srgbClr val="373D3F"/>
                </a:solidFill>
                <a:highlight>
                  <a:srgbClr val="FFFFFF"/>
                </a:highlight>
              </a:rPr>
              <a:t>Under Budget </a:t>
            </a:r>
            <a:endParaRPr sz="1850">
              <a:solidFill>
                <a:srgbClr val="373D3F"/>
              </a:solidFill>
              <a:highlight>
                <a:srgbClr val="FFFFFF"/>
              </a:highlight>
            </a:endParaRPr>
          </a:p>
          <a:p>
            <a:pPr marL="457200" lvl="0" indent="-346075" algn="l" rtl="0">
              <a:spcBef>
                <a:spcPts val="0"/>
              </a:spcBef>
              <a:spcAft>
                <a:spcPts val="0"/>
              </a:spcAft>
              <a:buClr>
                <a:srgbClr val="373D3F"/>
              </a:buClr>
              <a:buSzPts val="1850"/>
              <a:buChar char="●"/>
            </a:pPr>
            <a:r>
              <a:rPr lang="en" sz="1850">
                <a:solidFill>
                  <a:srgbClr val="373D3F"/>
                </a:solidFill>
                <a:highlight>
                  <a:srgbClr val="FFFFFF"/>
                </a:highlight>
              </a:rPr>
              <a:t>Over Budget</a:t>
            </a:r>
            <a:endParaRPr sz="1850">
              <a:solidFill>
                <a:srgbClr val="373D3F"/>
              </a:solidFill>
              <a:highlight>
                <a:srgbClr val="FFFFFF"/>
              </a:highlight>
            </a:endParaRPr>
          </a:p>
        </p:txBody>
      </p:sp>
      <p:sp>
        <p:nvSpPr>
          <p:cNvPr id="125" name="Google Shape;125;p20"/>
          <p:cNvSpPr txBox="1"/>
          <p:nvPr/>
        </p:nvSpPr>
        <p:spPr>
          <a:xfrm>
            <a:off x="153375" y="3863150"/>
            <a:ext cx="4199723" cy="323135"/>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900" u="sng">
                <a:solidFill>
                  <a:schemeClr val="bg2"/>
                </a:solidFill>
                <a:highlight>
                  <a:srgbClr val="FFFFFF"/>
                </a:highlight>
                <a:hlinkClick r:id="rId3">
                  <a:extLst>
                    <a:ext uri="{A12FA001-AC4F-418D-AE19-62706E023703}">
                      <ahyp:hlinkClr xmlns:ahyp="http://schemas.microsoft.com/office/drawing/2018/hyperlinkcolor" val="tx"/>
                    </a:ext>
                  </a:extLst>
                </a:hlinkClick>
              </a:rPr>
              <a:t>Nick Youngson</a:t>
            </a:r>
            <a:r>
              <a:rPr lang="en" sz="900">
                <a:solidFill>
                  <a:schemeClr val="bg2"/>
                </a:solidFill>
                <a:highlight>
                  <a:srgbClr val="FFFFFF"/>
                </a:highlight>
              </a:rPr>
              <a:t> </a:t>
            </a:r>
            <a:r>
              <a:rPr lang="en" sz="900">
                <a:solidFill>
                  <a:schemeClr val="bg2"/>
                </a:solidFill>
                <a:highlight>
                  <a:srgbClr val="FFFFFF"/>
                </a:highlight>
                <a:uFill>
                  <a:noFill/>
                </a:uFill>
                <a:hlinkClick r:id="rId4">
                  <a:extLst>
                    <a:ext uri="{A12FA001-AC4F-418D-AE19-62706E023703}">
                      <ahyp:hlinkClr xmlns:ahyp="http://schemas.microsoft.com/office/drawing/2018/hyperlinkcolor" val="tx"/>
                    </a:ext>
                  </a:extLst>
                </a:hlinkClick>
              </a:rPr>
              <a:t>CC BY-SA 3.0</a:t>
            </a:r>
            <a:r>
              <a:rPr lang="en" sz="900">
                <a:solidFill>
                  <a:schemeClr val="bg2"/>
                </a:solidFill>
                <a:highlight>
                  <a:srgbClr val="FFFFFF"/>
                </a:highlight>
              </a:rPr>
              <a:t> </a:t>
            </a:r>
            <a:r>
              <a:rPr lang="en" sz="900">
                <a:solidFill>
                  <a:schemeClr val="bg2"/>
                </a:solidFill>
                <a:highlight>
                  <a:srgbClr val="FFFFFF"/>
                </a:highlight>
                <a:uFill>
                  <a:noFill/>
                </a:uFill>
                <a:hlinkClick r:id="rId5">
                  <a:extLst>
                    <a:ext uri="{A12FA001-AC4F-418D-AE19-62706E023703}">
                      <ahyp:hlinkClr xmlns:ahyp="http://schemas.microsoft.com/office/drawing/2018/hyperlinkcolor" val="tx"/>
                    </a:ext>
                  </a:extLst>
                </a:hlinkClick>
              </a:rPr>
              <a:t>Pix4free</a:t>
            </a:r>
            <a:endParaRPr sz="1100">
              <a:solidFill>
                <a:schemeClr val="bg2"/>
              </a:solidFill>
            </a:endParaRPr>
          </a:p>
        </p:txBody>
      </p:sp>
      <p:pic>
        <p:nvPicPr>
          <p:cNvPr id="126" name="Google Shape;126;p20" descr="Word Value written on a notepad." title="Decorative"/>
          <p:cNvPicPr preferRelativeResize="0"/>
          <p:nvPr/>
        </p:nvPicPr>
        <p:blipFill>
          <a:blip r:embed="rId6">
            <a:alphaModFix/>
          </a:blip>
          <a:stretch>
            <a:fillRect/>
          </a:stretch>
        </p:blipFill>
        <p:spPr>
          <a:xfrm>
            <a:off x="229000" y="1079425"/>
            <a:ext cx="4124099" cy="27487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120875" y="103850"/>
            <a:ext cx="8562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10.6. Change Control</a:t>
            </a:r>
            <a:endParaRPr b="1">
              <a:latin typeface="Arial"/>
              <a:ea typeface="Arial"/>
              <a:cs typeface="Arial"/>
              <a:sym typeface="Arial"/>
            </a:endParaRPr>
          </a:p>
        </p:txBody>
      </p:sp>
      <p:sp>
        <p:nvSpPr>
          <p:cNvPr id="132" name="Google Shape;132;p21"/>
          <p:cNvSpPr txBox="1">
            <a:spLocks noGrp="1"/>
          </p:cNvSpPr>
          <p:nvPr>
            <p:ph type="body" idx="1"/>
          </p:nvPr>
        </p:nvSpPr>
        <p:spPr>
          <a:xfrm>
            <a:off x="3593350" y="1110075"/>
            <a:ext cx="5566800" cy="2744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373D3F"/>
              </a:buClr>
              <a:buSzPts val="1800"/>
              <a:buChar char="●"/>
            </a:pPr>
            <a:r>
              <a:rPr lang="en" sz="1755">
                <a:solidFill>
                  <a:srgbClr val="373D3F"/>
                </a:solidFill>
                <a:highlight>
                  <a:srgbClr val="FFFFFF"/>
                </a:highlight>
              </a:rPr>
              <a:t>T</a:t>
            </a:r>
            <a:r>
              <a:rPr lang="en" sz="1863">
                <a:solidFill>
                  <a:srgbClr val="373D3F"/>
                </a:solidFill>
                <a:highlight>
                  <a:srgbClr val="FFFFFF"/>
                </a:highlight>
              </a:rPr>
              <a:t>o make a change the PM must look at how it affects the triple constraint (time, cost, scope) and how it impacts project quality.</a:t>
            </a:r>
            <a:endParaRPr sz="1863">
              <a:solidFill>
                <a:srgbClr val="373D3F"/>
              </a:solidFill>
              <a:highlight>
                <a:srgbClr val="FFFFFF"/>
              </a:highlight>
            </a:endParaRPr>
          </a:p>
          <a:p>
            <a:pPr marL="457200" lvl="0" indent="-347613" algn="l" rtl="0">
              <a:lnSpc>
                <a:spcPct val="150000"/>
              </a:lnSpc>
              <a:spcBef>
                <a:spcPts val="0"/>
              </a:spcBef>
              <a:spcAft>
                <a:spcPts val="0"/>
              </a:spcAft>
              <a:buClr>
                <a:srgbClr val="373D3F"/>
              </a:buClr>
              <a:buSzPts val="1874"/>
              <a:buChar char="●"/>
            </a:pPr>
            <a:r>
              <a:rPr lang="en" sz="1874">
                <a:solidFill>
                  <a:srgbClr val="373D3F"/>
                </a:solidFill>
                <a:highlight>
                  <a:srgbClr val="FFFFFF"/>
                </a:highlight>
              </a:rPr>
              <a:t>Change control is a set of procedures that lets you make changes in an organized way.</a:t>
            </a:r>
            <a:endParaRPr sz="1874">
              <a:solidFill>
                <a:srgbClr val="373D3F"/>
              </a:solidFill>
              <a:highlight>
                <a:srgbClr val="FFFFFF"/>
              </a:highlight>
            </a:endParaRPr>
          </a:p>
          <a:p>
            <a:pPr marL="457200" lvl="0" indent="0" algn="l" rtl="0">
              <a:spcBef>
                <a:spcPts val="1200"/>
              </a:spcBef>
              <a:spcAft>
                <a:spcPts val="1200"/>
              </a:spcAft>
              <a:buNone/>
            </a:pPr>
            <a:endParaRPr sz="1851">
              <a:solidFill>
                <a:srgbClr val="373D3F"/>
              </a:solidFill>
              <a:highlight>
                <a:srgbClr val="FFFFFF"/>
              </a:highlight>
            </a:endParaRPr>
          </a:p>
        </p:txBody>
      </p:sp>
      <p:pic>
        <p:nvPicPr>
          <p:cNvPr id="133" name="Google Shape;133;p21" descr="Sign post with words Changes Ahead." title="Decorative"/>
          <p:cNvPicPr preferRelativeResize="0"/>
          <p:nvPr/>
        </p:nvPicPr>
        <p:blipFill>
          <a:blip r:embed="rId3">
            <a:alphaModFix/>
          </a:blip>
          <a:stretch>
            <a:fillRect/>
          </a:stretch>
        </p:blipFill>
        <p:spPr>
          <a:xfrm>
            <a:off x="120874" y="1324926"/>
            <a:ext cx="3472476" cy="2314398"/>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996</Words>
  <Application>Microsoft Office PowerPoint</Application>
  <PresentationFormat>On-screen Show (16:9)</PresentationFormat>
  <Paragraphs>61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Lora</vt:lpstr>
      <vt:lpstr>Roboto</vt:lpstr>
      <vt:lpstr>Tahoma</vt:lpstr>
      <vt:lpstr>Arial</vt:lpstr>
      <vt:lpstr>Calibri</vt:lpstr>
      <vt:lpstr>Geometric</vt:lpstr>
      <vt:lpstr>Essentials of Project Management </vt:lpstr>
      <vt:lpstr>10.1. Learning Objectives</vt:lpstr>
      <vt:lpstr>Learning Objectives..cont</vt:lpstr>
      <vt:lpstr>10.2. Quality in PM </vt:lpstr>
      <vt:lpstr>10.3. Quality Planning</vt:lpstr>
      <vt:lpstr>10.3. Quality Planning..cont</vt:lpstr>
      <vt:lpstr>10.4. Monitoring for Active Control</vt:lpstr>
      <vt:lpstr>10.5. Earned Value Analysis (EVA)</vt:lpstr>
      <vt:lpstr>10.6. Change Control</vt:lpstr>
      <vt:lpstr>10.6. Change Control....cont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10</dc:title>
  <dc:creator>Halle-Shook, Michele</dc:creator>
  <cp:lastModifiedBy>Steeves, Catherine</cp:lastModifiedBy>
  <cp:revision>2</cp:revision>
  <dcterms:modified xsi:type="dcterms:W3CDTF">2023-11-08T14:05:41Z</dcterms:modified>
</cp:coreProperties>
</file>