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72"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1" d="100"/>
          <a:sy n="61" d="100"/>
        </p:scale>
        <p:origin x="1200" y="11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5d895da6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f5d895da6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2000"/>
              </a:spcBef>
              <a:spcAft>
                <a:spcPts val="0"/>
              </a:spcAft>
              <a:buClr>
                <a:schemeClr val="dk1"/>
              </a:buClr>
              <a:buSzPts val="1100"/>
              <a:buFont typeface="Arial"/>
              <a:buNone/>
            </a:pPr>
            <a:r>
              <a:rPr lang="en" sz="1350">
                <a:solidFill>
                  <a:srgbClr val="373D3F"/>
                </a:solidFill>
                <a:highlight>
                  <a:srgbClr val="FFFFFF"/>
                </a:highlight>
                <a:latin typeface="Lora"/>
                <a:ea typeface="Lora"/>
                <a:cs typeface="Lora"/>
                <a:sym typeface="Lora"/>
              </a:rPr>
              <a:t>The PMBOK guide is organized into nine knowledge domains:</a:t>
            </a:r>
            <a:endParaRPr sz="1350">
              <a:solidFill>
                <a:srgbClr val="373D3F"/>
              </a:solidFill>
              <a:highlight>
                <a:srgbClr val="FFFFFF"/>
              </a:highlight>
              <a:latin typeface="Lora"/>
              <a:ea typeface="Lora"/>
              <a:cs typeface="Lora"/>
              <a:sym typeface="Lora"/>
            </a:endParaRPr>
          </a:p>
          <a:p>
            <a:pPr marL="457200" lvl="0" indent="-314325" algn="l" rtl="0">
              <a:lnSpc>
                <a:spcPct val="150000"/>
              </a:lnSpc>
              <a:spcBef>
                <a:spcPts val="1900"/>
              </a:spcBef>
              <a:spcAft>
                <a:spcPts val="0"/>
              </a:spcAft>
              <a:buClr>
                <a:srgbClr val="373D3F"/>
              </a:buClr>
              <a:buSzPts val="1350"/>
              <a:buFont typeface="Lora"/>
              <a:buChar char="●"/>
            </a:pPr>
            <a:r>
              <a:rPr lang="en" sz="1350">
                <a:solidFill>
                  <a:srgbClr val="373D3F"/>
                </a:solidFill>
                <a:highlight>
                  <a:srgbClr val="FFFFFF"/>
                </a:highlight>
                <a:latin typeface="Lora"/>
                <a:ea typeface="Lora"/>
                <a:cs typeface="Lora"/>
                <a:sym typeface="Lora"/>
              </a:rPr>
              <a:t>Project Integration Management</a:t>
            </a:r>
            <a:endParaRPr sz="135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a:solidFill>
                  <a:srgbClr val="373D3F"/>
                </a:solidFill>
                <a:highlight>
                  <a:srgbClr val="FFFFFF"/>
                </a:highlight>
                <a:latin typeface="Lora"/>
                <a:ea typeface="Lora"/>
                <a:cs typeface="Lora"/>
                <a:sym typeface="Lora"/>
              </a:rPr>
              <a:t>Project Scope Management</a:t>
            </a:r>
            <a:endParaRPr sz="135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a:solidFill>
                  <a:srgbClr val="373D3F"/>
                </a:solidFill>
                <a:highlight>
                  <a:srgbClr val="FFFFFF"/>
                </a:highlight>
                <a:latin typeface="Lora"/>
                <a:ea typeface="Lora"/>
                <a:cs typeface="Lora"/>
                <a:sym typeface="Lora"/>
              </a:rPr>
              <a:t>Project Time Management</a:t>
            </a:r>
            <a:endParaRPr sz="135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a:solidFill>
                  <a:srgbClr val="373D3F"/>
                </a:solidFill>
                <a:highlight>
                  <a:srgbClr val="FFFFFF"/>
                </a:highlight>
                <a:latin typeface="Lora"/>
                <a:ea typeface="Lora"/>
                <a:cs typeface="Lora"/>
                <a:sym typeface="Lora"/>
              </a:rPr>
              <a:t>Project Cost Management</a:t>
            </a:r>
            <a:endParaRPr sz="135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a:solidFill>
                  <a:srgbClr val="373D3F"/>
                </a:solidFill>
                <a:highlight>
                  <a:srgbClr val="FFFFFF"/>
                </a:highlight>
                <a:latin typeface="Lora"/>
                <a:ea typeface="Lora"/>
                <a:cs typeface="Lora"/>
                <a:sym typeface="Lora"/>
              </a:rPr>
              <a:t>Project Quality Management</a:t>
            </a:r>
            <a:endParaRPr sz="135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a:solidFill>
                  <a:srgbClr val="373D3F"/>
                </a:solidFill>
                <a:highlight>
                  <a:srgbClr val="FFFFFF"/>
                </a:highlight>
                <a:latin typeface="Lora"/>
                <a:ea typeface="Lora"/>
                <a:cs typeface="Lora"/>
                <a:sym typeface="Lora"/>
              </a:rPr>
              <a:t>Project Human Resource Management</a:t>
            </a:r>
            <a:endParaRPr sz="135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a:solidFill>
                  <a:srgbClr val="373D3F"/>
                </a:solidFill>
                <a:highlight>
                  <a:srgbClr val="FFFFFF"/>
                </a:highlight>
                <a:latin typeface="Lora"/>
                <a:ea typeface="Lora"/>
                <a:cs typeface="Lora"/>
                <a:sym typeface="Lora"/>
              </a:rPr>
              <a:t>Project Communications Management</a:t>
            </a:r>
            <a:endParaRPr sz="135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a:solidFill>
                  <a:srgbClr val="373D3F"/>
                </a:solidFill>
                <a:highlight>
                  <a:srgbClr val="FFFFFF"/>
                </a:highlight>
                <a:latin typeface="Lora"/>
                <a:ea typeface="Lora"/>
                <a:cs typeface="Lora"/>
                <a:sym typeface="Lora"/>
              </a:rPr>
              <a:t>Project Risk Management</a:t>
            </a:r>
            <a:endParaRPr sz="135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a:solidFill>
                  <a:srgbClr val="373D3F"/>
                </a:solidFill>
                <a:highlight>
                  <a:srgbClr val="FFFFFF"/>
                </a:highlight>
                <a:latin typeface="Lora"/>
                <a:ea typeface="Lora"/>
                <a:cs typeface="Lora"/>
                <a:sym typeface="Lora"/>
              </a:rPr>
              <a:t>Project Procurement Management</a:t>
            </a:r>
            <a:endParaRPr sz="135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a:solidFill>
                  <a:srgbClr val="373D3F"/>
                </a:solidFill>
                <a:highlight>
                  <a:srgbClr val="FFFFFF"/>
                </a:highlight>
                <a:latin typeface="Lora"/>
                <a:ea typeface="Lora"/>
                <a:cs typeface="Lora"/>
                <a:sym typeface="Lora"/>
              </a:rPr>
              <a:t>Project Stakeholder Management</a:t>
            </a:r>
            <a:endParaRPr sz="1350">
              <a:solidFill>
                <a:srgbClr val="373D3F"/>
              </a:solidFill>
              <a:highlight>
                <a:srgbClr val="FFFFFF"/>
              </a:highlight>
              <a:latin typeface="Lora"/>
              <a:ea typeface="Lora"/>
              <a:cs typeface="Lora"/>
              <a:sym typeface="Lora"/>
            </a:endParaRPr>
          </a:p>
          <a:p>
            <a:pPr marL="0" lvl="0" indent="0" algn="l" rtl="0">
              <a:spcBef>
                <a:spcPts val="19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50d83e615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50d83e615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373D3F"/>
                </a:solidFill>
                <a:highlight>
                  <a:srgbClr val="FFFFFF"/>
                </a:highlight>
                <a:latin typeface="Tahoma"/>
                <a:ea typeface="Tahoma"/>
                <a:cs typeface="Tahoma"/>
                <a:sym typeface="Tahoma"/>
              </a:rPr>
              <a:t>When everyone understands the goal, it’s much easier to keep them all on the right path. </a:t>
            </a:r>
            <a:endParaRPr>
              <a:solidFill>
                <a:srgbClr val="434343"/>
              </a:solidFill>
              <a:latin typeface="Tahoma"/>
              <a:ea typeface="Tahoma"/>
              <a:cs typeface="Tahoma"/>
              <a:sym typeface="Tahoma"/>
            </a:endParaRPr>
          </a:p>
          <a:p>
            <a:pPr marL="0" lvl="0" indent="0" algn="l" rtl="0">
              <a:spcBef>
                <a:spcPts val="12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f50d83e615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f50d83e615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f50d83e615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f50d83e615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373D3F"/>
                </a:solidFill>
                <a:highlight>
                  <a:srgbClr val="FFFFFF"/>
                </a:highlight>
                <a:latin typeface="Tahoma"/>
                <a:ea typeface="Tahoma"/>
                <a:cs typeface="Tahoma"/>
                <a:sym typeface="Tahoma"/>
              </a:rPr>
              <a:t>These are the primary competing project constraints that you have to be most aware of. The triple constraint is illustrated in the form of a triangle to visualize the project work and see the relationship between the scope/quality, schedule/time, and cost/resource</a:t>
            </a:r>
            <a:endParaRPr>
              <a:solidFill>
                <a:srgbClr val="373D3F"/>
              </a:solidFill>
              <a:highlight>
                <a:srgbClr val="FFFFFF"/>
              </a:highlight>
              <a:latin typeface="Tahoma"/>
              <a:ea typeface="Tahoma"/>
              <a:cs typeface="Tahoma"/>
              <a:sym typeface="Tahoma"/>
            </a:endParaRPr>
          </a:p>
          <a:p>
            <a:pPr marL="0" lvl="0" indent="0" algn="l" rtl="0">
              <a:spcBef>
                <a:spcPts val="0"/>
              </a:spcBef>
              <a:spcAft>
                <a:spcPts val="0"/>
              </a:spcAft>
              <a:buNone/>
            </a:pPr>
            <a:endParaRPr>
              <a:solidFill>
                <a:srgbClr val="373D3F"/>
              </a:solidFill>
              <a:highlight>
                <a:srgbClr val="FFFFFF"/>
              </a:highlight>
              <a:latin typeface="Tahoma"/>
              <a:ea typeface="Tahoma"/>
              <a:cs typeface="Tahoma"/>
              <a:sym typeface="Tahoma"/>
            </a:endParaRPr>
          </a:p>
          <a:p>
            <a:pPr marL="0" lvl="0" indent="0" algn="l" rtl="0">
              <a:spcBef>
                <a:spcPts val="0"/>
              </a:spcBef>
              <a:spcAft>
                <a:spcPts val="0"/>
              </a:spcAft>
              <a:buNone/>
            </a:pPr>
            <a:r>
              <a:rPr lang="en" sz="1150">
                <a:solidFill>
                  <a:srgbClr val="373D3F"/>
                </a:solidFill>
                <a:highlight>
                  <a:srgbClr val="FFFFFF"/>
                </a:highlight>
                <a:latin typeface="Tahoma"/>
                <a:ea typeface="Tahoma"/>
                <a:cs typeface="Tahoma"/>
                <a:sym typeface="Tahoma"/>
              </a:rPr>
              <a:t>Your project may have additional constraints that you must face, and as the project manager, you have to balance the needs of these constraints against the needs of the stakeholders and your project goals.</a:t>
            </a:r>
            <a:endParaRPr sz="900">
              <a:solidFill>
                <a:srgbClr val="373D3F"/>
              </a:solidFill>
              <a:highlight>
                <a:srgbClr val="FFFFFF"/>
              </a:highlight>
              <a:latin typeface="Tahoma"/>
              <a:ea typeface="Tahoma"/>
              <a:cs typeface="Tahoma"/>
              <a:sym typeface="Tahom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f50d83e615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f50d83e615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50d83e615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50d83e615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373D3F"/>
              </a:buClr>
              <a:buSzPts val="1200"/>
              <a:buFont typeface="Tahoma"/>
              <a:buAutoNum type="arabicPeriod"/>
            </a:pPr>
            <a:r>
              <a:rPr lang="en" sz="1200">
                <a:solidFill>
                  <a:srgbClr val="373D3F"/>
                </a:solidFill>
                <a:highlight>
                  <a:srgbClr val="FFFFFF"/>
                </a:highlight>
                <a:latin typeface="Tahoma"/>
                <a:ea typeface="Tahoma"/>
                <a:cs typeface="Tahoma"/>
                <a:sym typeface="Tahoma"/>
              </a:rPr>
              <a:t>During the first of these phases, the initiation phase, the project objective or need is identified; this can be a business problem or opportunity. </a:t>
            </a:r>
            <a:endParaRPr sz="1200">
              <a:solidFill>
                <a:srgbClr val="373D3F"/>
              </a:solidFill>
              <a:highlight>
                <a:srgbClr val="FFFFFF"/>
              </a:highlight>
              <a:latin typeface="Tahoma"/>
              <a:ea typeface="Tahoma"/>
              <a:cs typeface="Tahoma"/>
              <a:sym typeface="Tahoma"/>
            </a:endParaRPr>
          </a:p>
          <a:p>
            <a:pPr marL="457200" lvl="0" indent="-304800" algn="l" rtl="0">
              <a:spcBef>
                <a:spcPts val="0"/>
              </a:spcBef>
              <a:spcAft>
                <a:spcPts val="0"/>
              </a:spcAft>
              <a:buClr>
                <a:srgbClr val="373D3F"/>
              </a:buClr>
              <a:buSzPts val="1200"/>
              <a:buFont typeface="Tahoma"/>
              <a:buAutoNum type="arabicPeriod"/>
            </a:pPr>
            <a:r>
              <a:rPr lang="en" sz="1200">
                <a:solidFill>
                  <a:srgbClr val="373D3F"/>
                </a:solidFill>
                <a:highlight>
                  <a:srgbClr val="FFFFFF"/>
                </a:highlight>
                <a:latin typeface="Tahoma"/>
                <a:ea typeface="Tahoma"/>
                <a:cs typeface="Tahoma"/>
                <a:sym typeface="Tahoma"/>
              </a:rPr>
              <a:t>The next phase, the planning phase, is where the project solution is further developed in as much detail as possible and the steps necessary to meet the project’s objective are planned. </a:t>
            </a:r>
            <a:endParaRPr sz="1200">
              <a:solidFill>
                <a:srgbClr val="373D3F"/>
              </a:solidFill>
              <a:highlight>
                <a:srgbClr val="FFFFFF"/>
              </a:highlight>
              <a:latin typeface="Tahoma"/>
              <a:ea typeface="Tahoma"/>
              <a:cs typeface="Tahoma"/>
              <a:sym typeface="Tahoma"/>
            </a:endParaRPr>
          </a:p>
          <a:p>
            <a:pPr marL="457200" lvl="0" indent="-304800" algn="l" rtl="0">
              <a:spcBef>
                <a:spcPts val="0"/>
              </a:spcBef>
              <a:spcAft>
                <a:spcPts val="0"/>
              </a:spcAft>
              <a:buClr>
                <a:srgbClr val="373D3F"/>
              </a:buClr>
              <a:buSzPts val="1200"/>
              <a:buFont typeface="Tahoma"/>
              <a:buAutoNum type="arabicPeriod"/>
            </a:pPr>
            <a:r>
              <a:rPr lang="en" sz="1200">
                <a:solidFill>
                  <a:srgbClr val="373D3F"/>
                </a:solidFill>
                <a:highlight>
                  <a:srgbClr val="FFFFFF"/>
                </a:highlight>
                <a:latin typeface="Tahoma"/>
                <a:ea typeface="Tahoma"/>
                <a:cs typeface="Tahoma"/>
                <a:sym typeface="Tahoma"/>
              </a:rPr>
              <a:t>During the third phase, the implementation phase, the project plan is put into motion and the work of the project is performed. It is important to maintain control and communicate as needed during implementation.</a:t>
            </a:r>
            <a:endParaRPr sz="1200">
              <a:solidFill>
                <a:srgbClr val="373D3F"/>
              </a:solidFill>
              <a:highlight>
                <a:srgbClr val="FFFFFF"/>
              </a:highlight>
              <a:latin typeface="Tahoma"/>
              <a:ea typeface="Tahoma"/>
              <a:cs typeface="Tahoma"/>
              <a:sym typeface="Tahoma"/>
            </a:endParaRPr>
          </a:p>
          <a:p>
            <a:pPr marL="457200" lvl="0" indent="-304800" algn="l" rtl="0">
              <a:spcBef>
                <a:spcPts val="0"/>
              </a:spcBef>
              <a:spcAft>
                <a:spcPts val="0"/>
              </a:spcAft>
              <a:buClr>
                <a:srgbClr val="373D3F"/>
              </a:buClr>
              <a:buSzPts val="1200"/>
              <a:buFont typeface="Tahoma"/>
              <a:buAutoNum type="arabicPeriod"/>
            </a:pPr>
            <a:r>
              <a:rPr lang="en" sz="1200">
                <a:solidFill>
                  <a:srgbClr val="373D3F"/>
                </a:solidFill>
                <a:highlight>
                  <a:srgbClr val="FFFFFF"/>
                </a:highlight>
                <a:latin typeface="Tahoma"/>
                <a:ea typeface="Tahoma"/>
                <a:cs typeface="Tahoma"/>
                <a:sym typeface="Tahoma"/>
              </a:rPr>
              <a:t>During the final closure, or completion phase, the emphasis is on releasing the final deliverables to the customer, handing over project documentation to the business, terminating supplier contracts, releasing project resources, and communicating the closure of the project to all stakeholders. </a:t>
            </a:r>
            <a:endParaRPr sz="1200">
              <a:solidFill>
                <a:srgbClr val="373D3F"/>
              </a:solidFill>
              <a:highlight>
                <a:srgbClr val="FFFFFF"/>
              </a:highlight>
              <a:latin typeface="Tahoma"/>
              <a:ea typeface="Tahoma"/>
              <a:cs typeface="Tahoma"/>
              <a:sym typeface="Tahom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f50d83e615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f50d83e615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50d83e61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50d83e61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50d83e615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50d83e61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f50d83e615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f50d83e61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1625" algn="l" rtl="0">
              <a:lnSpc>
                <a:spcPct val="115000"/>
              </a:lnSpc>
              <a:spcBef>
                <a:spcPts val="0"/>
              </a:spcBef>
              <a:spcAft>
                <a:spcPts val="0"/>
              </a:spcAft>
              <a:buClr>
                <a:srgbClr val="373D3F"/>
              </a:buClr>
              <a:buSzPts val="1150"/>
              <a:buFont typeface="Tahoma"/>
              <a:buChar char="●"/>
            </a:pPr>
            <a:r>
              <a:rPr lang="en" sz="1150">
                <a:solidFill>
                  <a:srgbClr val="373D3F"/>
                </a:solidFill>
                <a:highlight>
                  <a:srgbClr val="FFFFFF"/>
                </a:highlight>
                <a:latin typeface="Tahoma"/>
                <a:ea typeface="Tahoma"/>
                <a:cs typeface="Tahoma"/>
                <a:sym typeface="Tahoma"/>
              </a:rPr>
              <a:t>the end is reached when the project’s objectives have been achieved or when the project is terminated because its objectives will not or cannot be met, or when the need for the project no longer exists.</a:t>
            </a:r>
            <a:endParaRPr sz="1150">
              <a:solidFill>
                <a:srgbClr val="373D3F"/>
              </a:solidFill>
              <a:latin typeface="Tahoma"/>
              <a:ea typeface="Tahoma"/>
              <a:cs typeface="Tahoma"/>
              <a:sym typeface="Tahoma"/>
            </a:endParaRPr>
          </a:p>
          <a:p>
            <a:pPr marL="457200" lvl="0" indent="-301625" algn="l" rtl="0">
              <a:lnSpc>
                <a:spcPct val="150000"/>
              </a:lnSpc>
              <a:spcBef>
                <a:spcPts val="0"/>
              </a:spcBef>
              <a:spcAft>
                <a:spcPts val="0"/>
              </a:spcAft>
              <a:buClr>
                <a:srgbClr val="373D3F"/>
              </a:buClr>
              <a:buSzPts val="1150"/>
              <a:buFont typeface="Tahoma"/>
              <a:buChar char="●"/>
            </a:pPr>
            <a:r>
              <a:rPr lang="en" sz="1150">
                <a:solidFill>
                  <a:srgbClr val="373D3F"/>
                </a:solidFill>
                <a:latin typeface="Tahoma"/>
                <a:ea typeface="Tahoma"/>
                <a:cs typeface="Tahoma"/>
                <a:sym typeface="Tahoma"/>
              </a:rPr>
              <a:t>Definition by Project Management Institute</a:t>
            </a:r>
            <a:endParaRPr sz="1150">
              <a:solidFill>
                <a:srgbClr val="373D3F"/>
              </a:solidFill>
              <a:latin typeface="Tahoma"/>
              <a:ea typeface="Tahoma"/>
              <a:cs typeface="Tahoma"/>
              <a:sym typeface="Tahoma"/>
            </a:endParaRPr>
          </a:p>
          <a:p>
            <a:pPr marL="457200" lvl="0" indent="-301625" algn="l" rtl="0">
              <a:lnSpc>
                <a:spcPct val="150000"/>
              </a:lnSpc>
              <a:spcBef>
                <a:spcPts val="0"/>
              </a:spcBef>
              <a:spcAft>
                <a:spcPts val="0"/>
              </a:spcAft>
              <a:buClr>
                <a:srgbClr val="373D3F"/>
              </a:buClr>
              <a:buSzPts val="1150"/>
              <a:buFont typeface="Tahoma"/>
              <a:buChar char="●"/>
            </a:pPr>
            <a:r>
              <a:rPr lang="en" sz="1150">
                <a:solidFill>
                  <a:srgbClr val="373D3F"/>
                </a:solidFill>
                <a:latin typeface="Tahoma"/>
                <a:ea typeface="Tahoma"/>
                <a:cs typeface="Tahoma"/>
                <a:sym typeface="Tahoma"/>
              </a:rPr>
              <a:t>Watch the video on What is a Project for more information on how these six aspects help define what a project is and is not.</a:t>
            </a:r>
            <a:endParaRPr sz="1150">
              <a:solidFill>
                <a:srgbClr val="373D3F"/>
              </a:solidFill>
              <a:latin typeface="Tahoma"/>
              <a:ea typeface="Tahoma"/>
              <a:cs typeface="Tahoma"/>
              <a:sym typeface="Tahom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50d83e615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f50d83e615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50d83e615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f50d83e615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4325" algn="l" rtl="0">
              <a:spcBef>
                <a:spcPts val="0"/>
              </a:spcBef>
              <a:spcAft>
                <a:spcPts val="0"/>
              </a:spcAft>
              <a:buClr>
                <a:srgbClr val="373D3F"/>
              </a:buClr>
              <a:buSzPts val="1350"/>
              <a:buFont typeface="Tahoma"/>
              <a:buChar char="●"/>
            </a:pPr>
            <a:r>
              <a:rPr lang="en" sz="1350">
                <a:solidFill>
                  <a:srgbClr val="373D3F"/>
                </a:solidFill>
                <a:highlight>
                  <a:srgbClr val="FFFFFF"/>
                </a:highlight>
                <a:latin typeface="Tahoma"/>
                <a:ea typeface="Tahoma"/>
                <a:cs typeface="Tahoma"/>
                <a:sym typeface="Tahoma"/>
              </a:rPr>
              <a:t>For example, constructing a new factory is a project, while producing bicycle tires in that factory is an operation. </a:t>
            </a:r>
            <a:endParaRPr>
              <a:latin typeface="Tahoma"/>
              <a:ea typeface="Tahoma"/>
              <a:cs typeface="Tahoma"/>
              <a:sym typeface="Tahom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50d83e615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f50d83e615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Strategic </a:t>
            </a:r>
            <a:r>
              <a:rPr lang="en" sz="1200">
                <a:solidFill>
                  <a:schemeClr val="dk1"/>
                </a:solidFill>
                <a:latin typeface="Times New Roman"/>
                <a:ea typeface="Times New Roman"/>
                <a:cs typeface="Times New Roman"/>
                <a:sym typeface="Times New Roman"/>
              </a:rPr>
              <a:t>Projects involve creating something new and innovative. A new product, a new service, a new retail location, a new branch or division, or even a new factory might be a strategic project, because it will allow an organization to gain strategic advantage over its competitors.</a:t>
            </a:r>
            <a:endParaRPr sz="12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r>
              <a:rPr lang="en" sz="1200" b="1">
                <a:solidFill>
                  <a:schemeClr val="dk1"/>
                </a:solidFill>
                <a:latin typeface="Times New Roman"/>
                <a:ea typeface="Times New Roman"/>
                <a:cs typeface="Times New Roman"/>
                <a:sym typeface="Times New Roman"/>
              </a:rPr>
              <a:t>Operational</a:t>
            </a:r>
            <a:r>
              <a:rPr lang="en" sz="1200">
                <a:solidFill>
                  <a:schemeClr val="dk1"/>
                </a:solidFill>
                <a:latin typeface="Times New Roman"/>
                <a:ea typeface="Times New Roman"/>
                <a:cs typeface="Times New Roman"/>
                <a:sym typeface="Times New Roman"/>
              </a:rPr>
              <a:t> Projects improve current operations. These projects may not produce radical improvements but</a:t>
            </a:r>
            <a:r>
              <a:rPr lang="en" sz="800">
                <a:solidFill>
                  <a:schemeClr val="dk1"/>
                </a:solidFill>
              </a:rPr>
              <a:t>[DS1] </a:t>
            </a:r>
            <a:r>
              <a:rPr lang="en" sz="1200">
                <a:solidFill>
                  <a:schemeClr val="dk1"/>
                </a:solidFill>
                <a:latin typeface="Times New Roman"/>
                <a:ea typeface="Times New Roman"/>
                <a:cs typeface="Times New Roman"/>
                <a:sym typeface="Times New Roman"/>
              </a:rPr>
              <a:t> they will reduce costs, get work done more efficiently, or produce a higher quality product.</a:t>
            </a:r>
            <a:endParaRPr sz="12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r>
              <a:rPr lang="en" sz="1200" b="1">
                <a:solidFill>
                  <a:schemeClr val="dk1"/>
                </a:solidFill>
                <a:latin typeface="Times New Roman"/>
                <a:ea typeface="Times New Roman"/>
                <a:cs typeface="Times New Roman"/>
                <a:sym typeface="Times New Roman"/>
              </a:rPr>
              <a:t>Compliance</a:t>
            </a:r>
            <a:r>
              <a:rPr lang="en" sz="1200">
                <a:solidFill>
                  <a:schemeClr val="dk1"/>
                </a:solidFill>
                <a:latin typeface="Times New Roman"/>
                <a:ea typeface="Times New Roman"/>
                <a:cs typeface="Times New Roman"/>
                <a:sym typeface="Times New Roman"/>
              </a:rPr>
              <a:t> Projects must be done in order to comply with an industry or governmental regulation or standard. Often there is no choice about whether to implement a project to meet a regulation, but there may be several project options to consider, any of which would result in meeting compliance requirements</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sz="800">
                <a:solidFill>
                  <a:schemeClr val="dk1"/>
                </a:solidFill>
              </a:rPr>
              <a:t> [DS1]</a:t>
            </a:r>
            <a:r>
              <a:rPr lang="en">
                <a:solidFill>
                  <a:schemeClr val="dk1"/>
                </a:solidFill>
              </a:rPr>
              <a:t>improvements, but </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50d83e615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f50d83e615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1625" algn="l" rtl="0">
              <a:spcBef>
                <a:spcPts val="0"/>
              </a:spcBef>
              <a:spcAft>
                <a:spcPts val="0"/>
              </a:spcAft>
              <a:buClr>
                <a:srgbClr val="373D3F"/>
              </a:buClr>
              <a:buSzPts val="1150"/>
              <a:buFont typeface="Lora"/>
              <a:buChar char="●"/>
            </a:pPr>
            <a:r>
              <a:rPr lang="en" sz="1150">
                <a:solidFill>
                  <a:srgbClr val="373D3F"/>
                </a:solidFill>
                <a:highlight>
                  <a:srgbClr val="FFFFFF"/>
                </a:highlight>
                <a:latin typeface="Lora"/>
                <a:ea typeface="Lora"/>
                <a:cs typeface="Lora"/>
                <a:sym typeface="Lora"/>
              </a:rPr>
              <a:t>The post-WW2 industrial boom of the 1950s that is what project managers started to develop the tools and techniques used in modern project management. These tools were used to complete large industrial and military projects, where the scope of work (what we need to accomplish in a project) was well defined. </a:t>
            </a:r>
            <a:endParaRPr sz="1150">
              <a:solidFill>
                <a:srgbClr val="373D3F"/>
              </a:solidFill>
              <a:highlight>
                <a:srgbClr val="FFFFFF"/>
              </a:highlight>
              <a:latin typeface="Lora"/>
              <a:ea typeface="Lora"/>
              <a:cs typeface="Lora"/>
              <a:sym typeface="Lora"/>
            </a:endParaRPr>
          </a:p>
          <a:p>
            <a:pPr marL="457200" lvl="0" indent="-301625" algn="l" rtl="0">
              <a:spcBef>
                <a:spcPts val="0"/>
              </a:spcBef>
              <a:spcAft>
                <a:spcPts val="0"/>
              </a:spcAft>
              <a:buClr>
                <a:srgbClr val="373D3F"/>
              </a:buClr>
              <a:buSzPts val="1150"/>
              <a:buFont typeface="Lora"/>
              <a:buChar char="●"/>
            </a:pPr>
            <a:r>
              <a:rPr lang="en" sz="1150" b="1">
                <a:solidFill>
                  <a:srgbClr val="373D3F"/>
                </a:solidFill>
                <a:highlight>
                  <a:srgbClr val="FFFFFF"/>
                </a:highlight>
                <a:latin typeface="Lora"/>
                <a:ea typeface="Lora"/>
                <a:cs typeface="Lora"/>
                <a:sym typeface="Lora"/>
              </a:rPr>
              <a:t>EXAMPLE- </a:t>
            </a:r>
            <a:r>
              <a:rPr lang="en" sz="1150">
                <a:solidFill>
                  <a:srgbClr val="373D3F"/>
                </a:solidFill>
                <a:highlight>
                  <a:srgbClr val="FFFFFF"/>
                </a:highlight>
                <a:latin typeface="Lora"/>
                <a:ea typeface="Lora"/>
                <a:cs typeface="Lora"/>
                <a:sym typeface="Lora"/>
              </a:rPr>
              <a:t>he scope of what we have to do can be planned out well when we are constructing an apartment building, making a nuclear submarine missile, or building an oil refinery.</a:t>
            </a:r>
            <a:endParaRPr sz="1150" b="1">
              <a:solidFill>
                <a:srgbClr val="373D3F"/>
              </a:solidFill>
              <a:highlight>
                <a:srgbClr val="FFFFFF"/>
              </a:highlight>
              <a:latin typeface="Lora"/>
              <a:ea typeface="Lora"/>
              <a:cs typeface="Lora"/>
              <a:sym typeface="Lor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50d83e615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f50d83e615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4325" algn="l" rtl="0">
              <a:spcBef>
                <a:spcPts val="0"/>
              </a:spcBef>
              <a:spcAft>
                <a:spcPts val="0"/>
              </a:spcAft>
              <a:buClr>
                <a:srgbClr val="373D3F"/>
              </a:buClr>
              <a:buSzPts val="1350"/>
              <a:buFont typeface="Tahoma"/>
              <a:buChar char="●"/>
            </a:pPr>
            <a:r>
              <a:rPr lang="en" sz="1350">
                <a:solidFill>
                  <a:srgbClr val="373D3F"/>
                </a:solidFill>
                <a:highlight>
                  <a:srgbClr val="FFFFFF"/>
                </a:highlight>
                <a:latin typeface="Tahoma"/>
                <a:ea typeface="Tahoma"/>
                <a:cs typeface="Tahoma"/>
                <a:sym typeface="Tahoma"/>
              </a:rPr>
              <a:t>Agile techniques use short development cycles in which features of high value are developed first and a working product/software can be reviewed and tested at the end of the cycle (20-40 days).</a:t>
            </a:r>
            <a:endParaRPr sz="1150">
              <a:latin typeface="Tahoma"/>
              <a:ea typeface="Tahoma"/>
              <a:cs typeface="Tahoma"/>
              <a:sym typeface="Tahom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8"/>
        <p:cNvGrpSpPr/>
        <p:nvPr/>
      </p:nvGrpSpPr>
      <p:grpSpPr>
        <a:xfrm>
          <a:off x="0" y="0"/>
          <a:ext cx="0" cy="0"/>
          <a:chOff x="0" y="0"/>
          <a:chExt cx="0" cy="0"/>
        </a:xfrm>
      </p:grpSpPr>
      <p:grpSp>
        <p:nvGrpSpPr>
          <p:cNvPr id="59" name="Google Shape;59;p11"/>
          <p:cNvGrpSpPr/>
          <p:nvPr/>
        </p:nvGrpSpPr>
        <p:grpSpPr>
          <a:xfrm>
            <a:off x="6098378" y="5"/>
            <a:ext cx="3045625" cy="2030570"/>
            <a:chOff x="6098378" y="5"/>
            <a:chExt cx="3045625" cy="2030570"/>
          </a:xfrm>
        </p:grpSpPr>
        <p:sp>
          <p:nvSpPr>
            <p:cNvPr id="60" name="Google Shape;60;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66" name="Google Shape;66;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67" name="Google Shape;67;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750519"/>
            <a:ext cx="9144000" cy="39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 name="Google Shape;35;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2" name="Google Shape;52;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7" name="Google Shape;57;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pixabay.com/?utm_source=link-attribution&amp;utm_medium=referral&amp;utm_campaign=image&amp;utm_content=5235092" TargetMode="External"/><Relationship Id="rId4" Type="http://schemas.openxmlformats.org/officeDocument/2006/relationships/hyperlink" Target="https://pixabay.com/users/viarami-13458823/?utm_source=link-attribution&amp;utm_medium=referral&amp;utm_campaign=image&amp;utm_content=5235092"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ecampusontario.pressbooks.pub/app/uploads/sites/1657/2021/07/ConstraintTriangle.pn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pixabay.com/?utm_source=link-attribution&amp;utm_medium=referral&amp;utm_campaign=image&amp;utm_content=605750" TargetMode="External"/><Relationship Id="rId4" Type="http://schemas.openxmlformats.org/officeDocument/2006/relationships/hyperlink" Target="https://pixabay.com/users/ramdlon-710044/?utm_source=link-attribution&amp;utm_medium=referral&amp;utm_campaign=image&amp;utm_content=60575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pix4free.org/" TargetMode="External"/><Relationship Id="rId5" Type="http://schemas.openxmlformats.org/officeDocument/2006/relationships/hyperlink" Target="https://creativecommons.org/licenses/by-sa/3.0/" TargetMode="External"/><Relationship Id="rId4" Type="http://schemas.openxmlformats.org/officeDocument/2006/relationships/hyperlink" Target="http://www.nyphotographic.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alphastockimages.com/" TargetMode="External"/><Relationship Id="rId5" Type="http://schemas.openxmlformats.org/officeDocument/2006/relationships/hyperlink" Target="https://creativecommons.org/licenses/by-sa/3.0/" TargetMode="External"/><Relationship Id="rId4" Type="http://schemas.openxmlformats.org/officeDocument/2006/relationships/hyperlink" Target="http://www.nyphotographic.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4533">
                <a:latin typeface="Tahoma"/>
                <a:ea typeface="Tahoma"/>
                <a:cs typeface="Tahoma"/>
                <a:sym typeface="Tahoma"/>
              </a:rPr>
              <a:t>Essentials of Project Management</a:t>
            </a:r>
            <a:r>
              <a:rPr lang="en" sz="4533" u="sng">
                <a:latin typeface="Tahoma"/>
                <a:ea typeface="Tahoma"/>
                <a:cs typeface="Tahoma"/>
                <a:sym typeface="Tahoma"/>
              </a:rPr>
              <a:t> </a:t>
            </a:r>
            <a:endParaRPr sz="4533" u="sng">
              <a:latin typeface="Tahoma"/>
              <a:ea typeface="Tahoma"/>
              <a:cs typeface="Tahoma"/>
              <a:sym typeface="Tahoma"/>
            </a:endParaRPr>
          </a:p>
        </p:txBody>
      </p:sp>
      <p:sp>
        <p:nvSpPr>
          <p:cNvPr id="75" name="Google Shape;75;p13"/>
          <p:cNvSpPr txBox="1">
            <a:spLocks noGrp="1"/>
          </p:cNvSpPr>
          <p:nvPr>
            <p:ph type="subTitle" idx="1"/>
          </p:nvPr>
        </p:nvSpPr>
        <p:spPr>
          <a:xfrm>
            <a:off x="598088" y="2769088"/>
            <a:ext cx="8222100" cy="432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r>
              <a:rPr lang="en" sz="2842">
                <a:latin typeface="Tahoma"/>
                <a:ea typeface="Tahoma"/>
                <a:cs typeface="Tahoma"/>
                <a:sym typeface="Tahoma"/>
              </a:rPr>
              <a:t>Chapter 1 - What is Project Management?</a:t>
            </a:r>
            <a:endParaRPr sz="2842" dirty="0">
              <a:latin typeface="Tahoma"/>
              <a:ea typeface="Tahoma"/>
              <a:cs typeface="Tahoma"/>
              <a:sym typeface="Tahoma"/>
            </a:endParaRPr>
          </a:p>
        </p:txBody>
      </p:sp>
      <p:grpSp>
        <p:nvGrpSpPr>
          <p:cNvPr id="2" name="Group 1"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4"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5"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NonCommercial</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ShareAlike</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311700" y="602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Agile Project Management </a:t>
            </a:r>
            <a:endParaRPr b="1">
              <a:latin typeface="Arial"/>
              <a:ea typeface="Arial"/>
              <a:cs typeface="Arial"/>
              <a:sym typeface="Arial"/>
            </a:endParaRPr>
          </a:p>
        </p:txBody>
      </p:sp>
      <p:sp>
        <p:nvSpPr>
          <p:cNvPr id="131" name="Google Shape;131;p21"/>
          <p:cNvSpPr txBox="1">
            <a:spLocks noGrp="1"/>
          </p:cNvSpPr>
          <p:nvPr>
            <p:ph type="body" idx="1"/>
          </p:nvPr>
        </p:nvSpPr>
        <p:spPr>
          <a:xfrm>
            <a:off x="4282200" y="1150825"/>
            <a:ext cx="4340100" cy="31596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Font typeface="Arial"/>
              <a:buChar char="●"/>
            </a:pPr>
            <a:r>
              <a:rPr lang="en" sz="2000" dirty="0">
                <a:latin typeface="Arial"/>
                <a:ea typeface="Arial"/>
                <a:cs typeface="Arial"/>
                <a:sym typeface="Arial"/>
              </a:rPr>
              <a:t>Is iterative</a:t>
            </a:r>
            <a:endParaRPr sz="2000" dirty="0">
              <a:latin typeface="Arial"/>
              <a:ea typeface="Arial"/>
              <a:cs typeface="Arial"/>
              <a:sym typeface="Arial"/>
            </a:endParaRPr>
          </a:p>
          <a:p>
            <a:pPr marL="457200" lvl="0" indent="-355600" algn="l" rtl="0">
              <a:spcBef>
                <a:spcPts val="0"/>
              </a:spcBef>
              <a:spcAft>
                <a:spcPts val="0"/>
              </a:spcAft>
              <a:buSzPts val="2000"/>
              <a:buFont typeface="Arial"/>
              <a:buChar char="●"/>
            </a:pPr>
            <a:r>
              <a:rPr lang="en" sz="2000" dirty="0">
                <a:latin typeface="Arial"/>
                <a:ea typeface="Arial"/>
                <a:cs typeface="Arial"/>
                <a:sym typeface="Arial"/>
              </a:rPr>
              <a:t>Uses short development cycles</a:t>
            </a:r>
            <a:endParaRPr sz="2000" dirty="0">
              <a:latin typeface="Arial"/>
              <a:ea typeface="Arial"/>
              <a:cs typeface="Arial"/>
              <a:sym typeface="Arial"/>
            </a:endParaRPr>
          </a:p>
          <a:p>
            <a:pPr marL="457200" lvl="0" indent="-355600" algn="l" rtl="0">
              <a:spcBef>
                <a:spcPts val="0"/>
              </a:spcBef>
              <a:spcAft>
                <a:spcPts val="0"/>
              </a:spcAft>
              <a:buSzPts val="2000"/>
              <a:buFont typeface="Arial"/>
              <a:buChar char="●"/>
            </a:pPr>
            <a:r>
              <a:rPr lang="en" sz="2000" dirty="0">
                <a:latin typeface="Arial"/>
                <a:ea typeface="Arial"/>
                <a:cs typeface="Arial"/>
                <a:sym typeface="Arial"/>
              </a:rPr>
              <a:t>Features are reviewed and tested before delivery.</a:t>
            </a:r>
          </a:p>
          <a:p>
            <a:pPr marL="457200" lvl="0" indent="-355600" algn="l" rtl="0">
              <a:spcBef>
                <a:spcPts val="0"/>
              </a:spcBef>
              <a:spcAft>
                <a:spcPts val="0"/>
              </a:spcAft>
              <a:buSzPts val="2000"/>
              <a:buFont typeface="Arial"/>
              <a:buChar char="●"/>
            </a:pPr>
            <a:r>
              <a:rPr lang="en" sz="2000" dirty="0">
                <a:solidFill>
                  <a:schemeClr val="tx1"/>
                </a:solidFill>
                <a:latin typeface="Arial"/>
                <a:ea typeface="Arial"/>
                <a:cs typeface="Arial"/>
                <a:sym typeface="Arial"/>
              </a:rPr>
              <a:t>Software projects use agile approach.</a:t>
            </a:r>
            <a:endParaRPr sz="2000" dirty="0">
              <a:solidFill>
                <a:schemeClr val="tx1"/>
              </a:solidFill>
              <a:latin typeface="Arial"/>
              <a:ea typeface="Arial"/>
              <a:cs typeface="Arial"/>
              <a:sym typeface="Arial"/>
            </a:endParaRPr>
          </a:p>
          <a:p>
            <a:pPr marL="0" lvl="0" indent="0" algn="l" rtl="0">
              <a:spcBef>
                <a:spcPts val="1200"/>
              </a:spcBef>
              <a:spcAft>
                <a:spcPts val="1200"/>
              </a:spcAft>
              <a:buNone/>
            </a:pPr>
            <a:endParaRPr dirty="0"/>
          </a:p>
        </p:txBody>
      </p:sp>
      <p:pic>
        <p:nvPicPr>
          <p:cNvPr id="132" name="Google Shape;132;p21" descr="Laptop and clipboard with Agile Project Management written on it." title="Decorative "/>
          <p:cNvPicPr preferRelativeResize="0"/>
          <p:nvPr/>
        </p:nvPicPr>
        <p:blipFill>
          <a:blip r:embed="rId3">
            <a:alphaModFix/>
          </a:blip>
          <a:stretch>
            <a:fillRect/>
          </a:stretch>
        </p:blipFill>
        <p:spPr>
          <a:xfrm>
            <a:off x="117175" y="1245950"/>
            <a:ext cx="3977400" cy="2651600"/>
          </a:xfrm>
          <a:prstGeom prst="rect">
            <a:avLst/>
          </a:prstGeom>
          <a:noFill/>
          <a:ln>
            <a:noFill/>
          </a:ln>
        </p:spPr>
      </p:pic>
      <p:sp>
        <p:nvSpPr>
          <p:cNvPr id="133" name="Google Shape;133;p21"/>
          <p:cNvSpPr txBox="1"/>
          <p:nvPr/>
        </p:nvSpPr>
        <p:spPr>
          <a:xfrm>
            <a:off x="739825" y="389755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191B26"/>
                </a:solidFill>
              </a:rPr>
              <a:t>Image by </a:t>
            </a:r>
            <a:r>
              <a:rPr lang="en" sz="1100" u="sng">
                <a:solidFill>
                  <a:srgbClr val="191B26"/>
                </a:solidFill>
                <a:hlinkClick r:id="rId4">
                  <a:extLst>
                    <a:ext uri="{A12FA001-AC4F-418D-AE19-62706E023703}">
                      <ahyp:hlinkClr xmlns:ahyp="http://schemas.microsoft.com/office/drawing/2018/hyperlinkcolor" val="tx"/>
                    </a:ext>
                  </a:extLst>
                </a:hlinkClick>
              </a:rPr>
              <a:t>Markus Winkler</a:t>
            </a:r>
            <a:r>
              <a:rPr lang="en" sz="1100">
                <a:solidFill>
                  <a:srgbClr val="191B26"/>
                </a:solidFill>
              </a:rPr>
              <a:t> from </a:t>
            </a:r>
            <a:r>
              <a:rPr lang="en" sz="1100" u="sng">
                <a:solidFill>
                  <a:srgbClr val="191B26"/>
                </a:solidFill>
                <a:hlinkClick r:id="rId5">
                  <a:extLst>
                    <a:ext uri="{A12FA001-AC4F-418D-AE19-62706E023703}">
                      <ahyp:hlinkClr xmlns:ahyp="http://schemas.microsoft.com/office/drawing/2018/hyperlinkcolor" val="tx"/>
                    </a:ext>
                  </a:extLst>
                </a:hlinkClick>
              </a:rPr>
              <a:t>Pixabay</a:t>
            </a:r>
            <a:r>
              <a:rPr lang="en" sz="1100">
                <a:solidFill>
                  <a:srgbClr val="191B26"/>
                </a:solidFill>
                <a:highlight>
                  <a:srgbClr val="FFFFFF"/>
                </a:highlight>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rgbClr val="000000"/>
              </a:buClr>
              <a:buSzPct val="33000"/>
              <a:buFont typeface="Arial"/>
              <a:buNone/>
            </a:pPr>
            <a:r>
              <a:rPr lang="en" b="1">
                <a:latin typeface="Arial"/>
                <a:ea typeface="Arial"/>
                <a:cs typeface="Arial"/>
                <a:sym typeface="Arial"/>
              </a:rPr>
              <a:t>1.3 Aspects of Project Management </a:t>
            </a:r>
            <a:endParaRPr b="1">
              <a:latin typeface="Arial"/>
              <a:ea typeface="Arial"/>
              <a:cs typeface="Arial"/>
              <a:sym typeface="Arial"/>
            </a:endParaRPr>
          </a:p>
          <a:p>
            <a:pPr marL="0" lvl="0" indent="0" algn="l" rtl="0">
              <a:spcBef>
                <a:spcPts val="0"/>
              </a:spcBef>
              <a:spcAft>
                <a:spcPts val="0"/>
              </a:spcAft>
              <a:buNone/>
            </a:pPr>
            <a:endParaRPr/>
          </a:p>
        </p:txBody>
      </p:sp>
      <p:sp>
        <p:nvSpPr>
          <p:cNvPr id="139" name="Google Shape;139;p22"/>
          <p:cNvSpPr txBox="1">
            <a:spLocks noGrp="1"/>
          </p:cNvSpPr>
          <p:nvPr>
            <p:ph type="body" idx="1"/>
          </p:nvPr>
        </p:nvSpPr>
        <p:spPr>
          <a:xfrm>
            <a:off x="411000" y="1229875"/>
            <a:ext cx="8109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Arial"/>
              <a:buChar char="●"/>
            </a:pPr>
            <a:r>
              <a:rPr lang="en" b="1">
                <a:latin typeface="Arial"/>
                <a:ea typeface="Arial"/>
                <a:cs typeface="Arial"/>
                <a:sym typeface="Arial"/>
              </a:rPr>
              <a:t>Project management Institute (PMI):</a:t>
            </a:r>
            <a:endParaRPr b="1">
              <a:latin typeface="Arial"/>
              <a:ea typeface="Arial"/>
              <a:cs typeface="Arial"/>
              <a:sym typeface="Arial"/>
            </a:endParaRPr>
          </a:p>
          <a:p>
            <a:pPr marL="457200" lvl="0" indent="0" algn="l" rtl="0">
              <a:spcBef>
                <a:spcPts val="1200"/>
              </a:spcBef>
              <a:spcAft>
                <a:spcPts val="0"/>
              </a:spcAft>
              <a:buNone/>
            </a:pPr>
            <a:r>
              <a:rPr lang="en">
                <a:latin typeface="Arial"/>
                <a:ea typeface="Arial"/>
                <a:cs typeface="Arial"/>
                <a:sym typeface="Arial"/>
              </a:rPr>
              <a:t>Non-profit organization to share best practices, and professional development opportunities. </a:t>
            </a:r>
            <a:endParaRPr>
              <a:latin typeface="Arial"/>
              <a:ea typeface="Arial"/>
              <a:cs typeface="Arial"/>
              <a:sym typeface="Arial"/>
            </a:endParaRPr>
          </a:p>
          <a:p>
            <a:pPr marL="457200" lvl="0" indent="-342900" algn="l" rtl="0">
              <a:spcBef>
                <a:spcPts val="1200"/>
              </a:spcBef>
              <a:spcAft>
                <a:spcPts val="0"/>
              </a:spcAft>
              <a:buSzPts val="1800"/>
              <a:buFont typeface="Arial"/>
              <a:buChar char="●"/>
            </a:pPr>
            <a:r>
              <a:rPr lang="en" b="1">
                <a:latin typeface="Arial"/>
                <a:ea typeface="Arial"/>
                <a:cs typeface="Arial"/>
                <a:sym typeface="Arial"/>
              </a:rPr>
              <a:t>Project Management Body of Knowledge (PMBOK)  :</a:t>
            </a:r>
            <a:endParaRPr b="1">
              <a:latin typeface="Arial"/>
              <a:ea typeface="Arial"/>
              <a:cs typeface="Arial"/>
              <a:sym typeface="Arial"/>
            </a:endParaRPr>
          </a:p>
          <a:p>
            <a:pPr marL="457200" lvl="0" indent="0" algn="l" rtl="0">
              <a:spcBef>
                <a:spcPts val="1200"/>
              </a:spcBef>
              <a:spcAft>
                <a:spcPts val="1200"/>
              </a:spcAft>
              <a:buNone/>
            </a:pPr>
            <a:r>
              <a:rPr lang="en">
                <a:latin typeface="Arial"/>
                <a:ea typeface="Arial"/>
                <a:cs typeface="Arial"/>
                <a:sym typeface="Arial"/>
              </a:rPr>
              <a:t>Codified standards for project management. Used as a reference guide. </a:t>
            </a:r>
            <a:r>
              <a:rPr lang="en"/>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311700" y="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Aspects of Project Management </a:t>
            </a:r>
            <a:endParaRPr b="1">
              <a:latin typeface="Arial"/>
              <a:ea typeface="Arial"/>
              <a:cs typeface="Arial"/>
              <a:sym typeface="Arial"/>
            </a:endParaRPr>
          </a:p>
        </p:txBody>
      </p:sp>
      <p:sp>
        <p:nvSpPr>
          <p:cNvPr id="145" name="Google Shape;145;p23"/>
          <p:cNvSpPr txBox="1">
            <a:spLocks noGrp="1"/>
          </p:cNvSpPr>
          <p:nvPr>
            <p:ph type="body" idx="1"/>
          </p:nvPr>
        </p:nvSpPr>
        <p:spPr>
          <a:xfrm>
            <a:off x="4572000" y="942513"/>
            <a:ext cx="4572000" cy="2997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solidFill>
                  <a:srgbClr val="373D3F"/>
                </a:solidFill>
                <a:highlight>
                  <a:srgbClr val="FFFFFF"/>
                </a:highlight>
                <a:latin typeface="Arial"/>
                <a:ea typeface="Arial"/>
                <a:cs typeface="Arial"/>
                <a:sym typeface="Arial"/>
              </a:rPr>
              <a:t>Managing a project includes:</a:t>
            </a:r>
            <a:endParaRPr sz="2000">
              <a:solidFill>
                <a:srgbClr val="373D3F"/>
              </a:solidFill>
              <a:highlight>
                <a:srgbClr val="FFFFFF"/>
              </a:highlight>
              <a:latin typeface="Arial"/>
              <a:ea typeface="Arial"/>
              <a:cs typeface="Arial"/>
              <a:sym typeface="Arial"/>
            </a:endParaRPr>
          </a:p>
          <a:p>
            <a:pPr marL="457200" lvl="0" indent="-355600" algn="l" rtl="0">
              <a:spcBef>
                <a:spcPts val="1200"/>
              </a:spcBef>
              <a:spcAft>
                <a:spcPts val="0"/>
              </a:spcAft>
              <a:buClr>
                <a:srgbClr val="373D3F"/>
              </a:buClr>
              <a:buSzPts val="2000"/>
              <a:buFont typeface="Arial"/>
              <a:buChar char="●"/>
            </a:pPr>
            <a:r>
              <a:rPr lang="en" sz="2000">
                <a:solidFill>
                  <a:srgbClr val="373D3F"/>
                </a:solidFill>
                <a:highlight>
                  <a:srgbClr val="FFFFFF"/>
                </a:highlight>
                <a:latin typeface="Arial"/>
                <a:ea typeface="Arial"/>
                <a:cs typeface="Arial"/>
                <a:sym typeface="Arial"/>
              </a:rPr>
              <a:t>Identifying requirements and objectives for the project. </a:t>
            </a:r>
            <a:endParaRPr sz="2000">
              <a:solidFill>
                <a:srgbClr val="373D3F"/>
              </a:solidFill>
              <a:highlight>
                <a:srgbClr val="FFFFFF"/>
              </a:highlight>
              <a:latin typeface="Arial"/>
              <a:ea typeface="Arial"/>
              <a:cs typeface="Arial"/>
              <a:sym typeface="Arial"/>
            </a:endParaRPr>
          </a:p>
          <a:p>
            <a:pPr marL="457200" lvl="0" indent="-355600" algn="l" rtl="0">
              <a:spcBef>
                <a:spcPts val="0"/>
              </a:spcBef>
              <a:spcAft>
                <a:spcPts val="0"/>
              </a:spcAft>
              <a:buClr>
                <a:srgbClr val="373D3F"/>
              </a:buClr>
              <a:buSzPts val="2000"/>
              <a:buFont typeface="Arial"/>
              <a:buChar char="●"/>
            </a:pPr>
            <a:r>
              <a:rPr lang="en" sz="2000">
                <a:solidFill>
                  <a:srgbClr val="373D3F"/>
                </a:solidFill>
                <a:highlight>
                  <a:srgbClr val="FFFFFF"/>
                </a:highlight>
                <a:latin typeface="Arial"/>
                <a:ea typeface="Arial"/>
                <a:cs typeface="Arial"/>
                <a:sym typeface="Arial"/>
              </a:rPr>
              <a:t>Balance competing project constraints.</a:t>
            </a:r>
            <a:endParaRPr sz="2000">
              <a:solidFill>
                <a:srgbClr val="373D3F"/>
              </a:solidFill>
              <a:highlight>
                <a:srgbClr val="FFFFFF"/>
              </a:highlight>
              <a:latin typeface="Arial"/>
              <a:ea typeface="Arial"/>
              <a:cs typeface="Arial"/>
              <a:sym typeface="Arial"/>
            </a:endParaRPr>
          </a:p>
          <a:p>
            <a:pPr marL="0" lvl="0" indent="0" algn="l" rtl="0">
              <a:spcBef>
                <a:spcPts val="1200"/>
              </a:spcBef>
              <a:spcAft>
                <a:spcPts val="1200"/>
              </a:spcAft>
              <a:buNone/>
            </a:pPr>
            <a:endParaRPr sz="2000">
              <a:latin typeface="Tahoma"/>
              <a:ea typeface="Tahoma"/>
              <a:cs typeface="Tahoma"/>
              <a:sym typeface="Tahoma"/>
            </a:endParaRPr>
          </a:p>
        </p:txBody>
      </p:sp>
      <p:pic>
        <p:nvPicPr>
          <p:cNvPr id="146" name="Google Shape;146;p23" descr="Team working on project ideas. Whiteboard with sticky notes with ideas written on them." title="Decorative"/>
          <p:cNvPicPr preferRelativeResize="0"/>
          <p:nvPr/>
        </p:nvPicPr>
        <p:blipFill>
          <a:blip r:embed="rId3">
            <a:alphaModFix/>
          </a:blip>
          <a:stretch>
            <a:fillRect/>
          </a:stretch>
        </p:blipFill>
        <p:spPr>
          <a:xfrm>
            <a:off x="128925" y="1006800"/>
            <a:ext cx="4303698" cy="2868425"/>
          </a:xfrm>
          <a:prstGeom prst="rect">
            <a:avLst/>
          </a:prstGeom>
          <a:noFill/>
          <a:ln>
            <a:noFill/>
          </a:ln>
        </p:spPr>
      </p:pic>
      <p:sp>
        <p:nvSpPr>
          <p:cNvPr id="147" name="Google Shape;147;p23"/>
          <p:cNvSpPr txBox="1"/>
          <p:nvPr/>
        </p:nvSpPr>
        <p:spPr>
          <a:xfrm>
            <a:off x="739550" y="3781025"/>
            <a:ext cx="2642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Tahoma"/>
                <a:ea typeface="Tahoma"/>
                <a:cs typeface="Tahoma"/>
                <a:sym typeface="Tahoma"/>
              </a:rPr>
              <a:t>Photo Credit- Leon Oalh (Unsplash)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Arial"/>
                <a:ea typeface="Arial"/>
                <a:cs typeface="Arial"/>
                <a:sym typeface="Arial"/>
              </a:rPr>
              <a:t>Project Constraints</a:t>
            </a:r>
            <a:endParaRPr>
              <a:latin typeface="Arial"/>
              <a:ea typeface="Arial"/>
              <a:cs typeface="Arial"/>
              <a:sym typeface="Arial"/>
            </a:endParaRPr>
          </a:p>
        </p:txBody>
      </p:sp>
      <p:sp>
        <p:nvSpPr>
          <p:cNvPr id="154" name="Google Shape;154;p24"/>
          <p:cNvSpPr txBox="1">
            <a:spLocks noGrp="1"/>
          </p:cNvSpPr>
          <p:nvPr>
            <p:ph type="body" idx="1"/>
          </p:nvPr>
        </p:nvSpPr>
        <p:spPr>
          <a:xfrm>
            <a:off x="434500" y="1229875"/>
            <a:ext cx="8086200" cy="33390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b="1" dirty="0">
                <a:solidFill>
                  <a:schemeClr val="dk1"/>
                </a:solidFill>
                <a:latin typeface="Arial"/>
                <a:ea typeface="Arial"/>
                <a:cs typeface="Arial"/>
                <a:sym typeface="Arial"/>
              </a:rPr>
              <a:t>Cost:</a:t>
            </a:r>
            <a:r>
              <a:rPr lang="en" sz="2000" dirty="0">
                <a:latin typeface="Arial"/>
                <a:ea typeface="Arial"/>
                <a:cs typeface="Arial"/>
                <a:sym typeface="Arial"/>
              </a:rPr>
              <a:t> balance between “use it or lose it” budget.</a:t>
            </a:r>
            <a:endParaRPr sz="2000" dirty="0">
              <a:latin typeface="Arial"/>
              <a:ea typeface="Arial"/>
              <a:cs typeface="Arial"/>
              <a:sym typeface="Arial"/>
            </a:endParaRPr>
          </a:p>
          <a:p>
            <a:pPr marL="457200" lvl="0" indent="-355600" algn="l" rtl="0">
              <a:spcBef>
                <a:spcPts val="0"/>
              </a:spcBef>
              <a:spcAft>
                <a:spcPts val="0"/>
              </a:spcAft>
              <a:buSzPts val="2000"/>
              <a:buFont typeface="Arial"/>
              <a:buChar char="●"/>
            </a:pPr>
            <a:r>
              <a:rPr lang="en" sz="2000" b="1" dirty="0">
                <a:solidFill>
                  <a:schemeClr val="dk1"/>
                </a:solidFill>
                <a:latin typeface="Arial"/>
                <a:ea typeface="Arial"/>
                <a:cs typeface="Arial"/>
                <a:sym typeface="Arial"/>
              </a:rPr>
              <a:t>Scope</a:t>
            </a:r>
            <a:r>
              <a:rPr lang="en" sz="2000" dirty="0">
                <a:latin typeface="Arial"/>
                <a:ea typeface="Arial"/>
                <a:cs typeface="Arial"/>
                <a:sym typeface="Arial"/>
              </a:rPr>
              <a:t>: purpose of the project</a:t>
            </a:r>
            <a:endParaRPr sz="2000" dirty="0">
              <a:latin typeface="Arial"/>
              <a:ea typeface="Arial"/>
              <a:cs typeface="Arial"/>
              <a:sym typeface="Arial"/>
            </a:endParaRPr>
          </a:p>
          <a:p>
            <a:pPr marL="457200" lvl="0" indent="-355600" algn="l" rtl="0">
              <a:spcBef>
                <a:spcPts val="0"/>
              </a:spcBef>
              <a:spcAft>
                <a:spcPts val="0"/>
              </a:spcAft>
              <a:buSzPts val="2000"/>
              <a:buFont typeface="Arial"/>
              <a:buChar char="●"/>
            </a:pPr>
            <a:r>
              <a:rPr lang="en" sz="2000" b="1" dirty="0">
                <a:solidFill>
                  <a:schemeClr val="dk1"/>
                </a:solidFill>
                <a:latin typeface="Arial"/>
                <a:ea typeface="Arial"/>
                <a:cs typeface="Arial"/>
                <a:sym typeface="Arial"/>
              </a:rPr>
              <a:t>Quality:</a:t>
            </a:r>
            <a:r>
              <a:rPr lang="en" sz="2000" dirty="0">
                <a:latin typeface="Arial"/>
                <a:ea typeface="Arial"/>
                <a:cs typeface="Arial"/>
                <a:sym typeface="Arial"/>
              </a:rPr>
              <a:t> standards and criteria for project outcome</a:t>
            </a:r>
            <a:endParaRPr sz="2000" dirty="0">
              <a:latin typeface="Arial"/>
              <a:ea typeface="Arial"/>
              <a:cs typeface="Arial"/>
              <a:sym typeface="Arial"/>
            </a:endParaRPr>
          </a:p>
          <a:p>
            <a:pPr marL="457200" lvl="0" indent="-355600" algn="l" rtl="0">
              <a:spcBef>
                <a:spcPts val="0"/>
              </a:spcBef>
              <a:spcAft>
                <a:spcPts val="0"/>
              </a:spcAft>
              <a:buSzPts val="2000"/>
              <a:buFont typeface="Arial"/>
              <a:buChar char="●"/>
            </a:pPr>
            <a:r>
              <a:rPr lang="en" sz="2000" b="1">
                <a:solidFill>
                  <a:schemeClr val="dk1"/>
                </a:solidFill>
                <a:latin typeface="Arial"/>
                <a:ea typeface="Arial"/>
                <a:cs typeface="Arial"/>
                <a:sym typeface="Arial"/>
              </a:rPr>
              <a:t>Time</a:t>
            </a:r>
            <a:r>
              <a:rPr lang="en" sz="2000" b="1" dirty="0">
                <a:solidFill>
                  <a:schemeClr val="dk1"/>
                </a:solidFill>
                <a:latin typeface="Arial"/>
                <a:ea typeface="Arial"/>
                <a:cs typeface="Arial"/>
                <a:sym typeface="Arial"/>
              </a:rPr>
              <a:t>: </a:t>
            </a:r>
            <a:r>
              <a:rPr lang="en" sz="2000" dirty="0">
                <a:latin typeface="Arial"/>
                <a:ea typeface="Arial"/>
                <a:cs typeface="Arial"/>
                <a:sym typeface="Arial"/>
              </a:rPr>
              <a:t>estimates of time to complete activities</a:t>
            </a:r>
            <a:endParaRPr sz="2000" dirty="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311700" y="1768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Project Priority</a:t>
            </a:r>
            <a:r>
              <a:rPr lang="en" b="1" u="sng">
                <a:latin typeface="Arial"/>
                <a:ea typeface="Arial"/>
                <a:cs typeface="Arial"/>
                <a:sym typeface="Arial"/>
              </a:rPr>
              <a:t> </a:t>
            </a:r>
            <a:endParaRPr b="1" u="sng">
              <a:latin typeface="Arial"/>
              <a:ea typeface="Arial"/>
              <a:cs typeface="Arial"/>
              <a:sym typeface="Arial"/>
            </a:endParaRPr>
          </a:p>
        </p:txBody>
      </p:sp>
      <p:pic>
        <p:nvPicPr>
          <p:cNvPr id="1026" name="Picture 2" descr="Project Priority&#10;&#10;The shape pe of a triangel with the words Sope (top) Quality (centre) Cost and Time">
            <a:hlinkClick r:id="rId3"/>
            <a:extLst>
              <a:ext uri="{FF2B5EF4-FFF2-40B4-BE49-F238E27FC236}">
                <a16:creationId xmlns:a16="http://schemas.microsoft.com/office/drawing/2014/main" id="{9777919C-4ED5-127A-4D08-9B985543F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9408" y="854819"/>
            <a:ext cx="4674864" cy="3885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311700" y="2286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Life Cycle of a Project </a:t>
            </a:r>
            <a:endParaRPr b="1">
              <a:latin typeface="Arial"/>
              <a:ea typeface="Arial"/>
              <a:cs typeface="Arial"/>
              <a:sym typeface="Arial"/>
            </a:endParaRPr>
          </a:p>
        </p:txBody>
      </p:sp>
      <p:sp>
        <p:nvSpPr>
          <p:cNvPr id="167" name="Google Shape;167;p26"/>
          <p:cNvSpPr txBox="1">
            <a:spLocks noGrp="1"/>
          </p:cNvSpPr>
          <p:nvPr>
            <p:ph type="body" idx="1"/>
          </p:nvPr>
        </p:nvSpPr>
        <p:spPr>
          <a:xfrm>
            <a:off x="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373D3F"/>
              </a:buClr>
              <a:buSzPts val="1800"/>
              <a:buFont typeface="Arial"/>
              <a:buChar char="●"/>
            </a:pPr>
            <a:r>
              <a:rPr lang="en" sz="2050">
                <a:solidFill>
                  <a:srgbClr val="373D3F"/>
                </a:solidFill>
                <a:highlight>
                  <a:srgbClr val="FFFFFF"/>
                </a:highlight>
                <a:latin typeface="Arial"/>
                <a:ea typeface="Arial"/>
                <a:cs typeface="Arial"/>
                <a:sym typeface="Arial"/>
              </a:rPr>
              <a:t>T</a:t>
            </a:r>
            <a:r>
              <a:rPr lang="en" sz="2000">
                <a:solidFill>
                  <a:srgbClr val="373D3F"/>
                </a:solidFill>
                <a:highlight>
                  <a:srgbClr val="FFFFFF"/>
                </a:highlight>
                <a:latin typeface="Arial"/>
                <a:ea typeface="Arial"/>
                <a:cs typeface="Arial"/>
                <a:sym typeface="Arial"/>
              </a:rPr>
              <a:t>he project manager and project team have one shared goal: </a:t>
            </a:r>
            <a:endParaRPr sz="2000">
              <a:solidFill>
                <a:srgbClr val="373D3F"/>
              </a:solidFill>
              <a:highlight>
                <a:srgbClr val="FFFFFF"/>
              </a:highlight>
              <a:latin typeface="Arial"/>
              <a:ea typeface="Arial"/>
              <a:cs typeface="Arial"/>
              <a:sym typeface="Arial"/>
            </a:endParaRPr>
          </a:p>
          <a:p>
            <a:pPr marL="457200" lvl="0" indent="0" algn="l" rtl="0">
              <a:spcBef>
                <a:spcPts val="1200"/>
              </a:spcBef>
              <a:spcAft>
                <a:spcPts val="0"/>
              </a:spcAft>
              <a:buNone/>
            </a:pPr>
            <a:r>
              <a:rPr lang="en" sz="2000" b="1">
                <a:solidFill>
                  <a:srgbClr val="373D3F"/>
                </a:solidFill>
                <a:highlight>
                  <a:srgbClr val="FFFFFF"/>
                </a:highlight>
                <a:latin typeface="Arial"/>
                <a:ea typeface="Arial"/>
                <a:cs typeface="Arial"/>
                <a:sym typeface="Arial"/>
              </a:rPr>
              <a:t>To carry out the work of the project for the purpose of meeting the project’s objectives. </a:t>
            </a:r>
            <a:endParaRPr sz="2000" b="1">
              <a:solidFill>
                <a:srgbClr val="373D3F"/>
              </a:solidFill>
              <a:highlight>
                <a:srgbClr val="FFFFFF"/>
              </a:highlight>
              <a:latin typeface="Arial"/>
              <a:ea typeface="Arial"/>
              <a:cs typeface="Arial"/>
              <a:sym typeface="Arial"/>
            </a:endParaRPr>
          </a:p>
          <a:p>
            <a:pPr marL="457200" lvl="0" indent="-355600" algn="l" rtl="0">
              <a:spcBef>
                <a:spcPts val="1200"/>
              </a:spcBef>
              <a:spcAft>
                <a:spcPts val="0"/>
              </a:spcAft>
              <a:buClr>
                <a:srgbClr val="373D3F"/>
              </a:buClr>
              <a:buSzPts val="2000"/>
              <a:buFont typeface="Arial"/>
              <a:buChar char="●"/>
            </a:pPr>
            <a:r>
              <a:rPr lang="en" sz="2000">
                <a:solidFill>
                  <a:srgbClr val="373D3F"/>
                </a:solidFill>
                <a:highlight>
                  <a:srgbClr val="FFFFFF"/>
                </a:highlight>
                <a:latin typeface="Arial"/>
                <a:ea typeface="Arial"/>
                <a:cs typeface="Arial"/>
                <a:sym typeface="Arial"/>
              </a:rPr>
              <a:t>Every project has a beginning, middle, and an ending that is either successful or unsuccessful. </a:t>
            </a:r>
            <a:endParaRPr sz="20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311700" y="142525"/>
            <a:ext cx="8520600" cy="6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4 Phases of a Project </a:t>
            </a:r>
            <a:endParaRPr b="1">
              <a:latin typeface="Arial"/>
              <a:ea typeface="Arial"/>
              <a:cs typeface="Arial"/>
              <a:sym typeface="Arial"/>
            </a:endParaRPr>
          </a:p>
        </p:txBody>
      </p:sp>
      <p:sp>
        <p:nvSpPr>
          <p:cNvPr id="173" name="Google Shape;173;p27"/>
          <p:cNvSpPr txBox="1">
            <a:spLocks noGrp="1"/>
          </p:cNvSpPr>
          <p:nvPr>
            <p:ph type="body" idx="1"/>
          </p:nvPr>
        </p:nvSpPr>
        <p:spPr>
          <a:xfrm>
            <a:off x="4642375" y="1021650"/>
            <a:ext cx="3495600" cy="20082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rgbClr val="373D3F"/>
              </a:buClr>
              <a:buSzPts val="2000"/>
              <a:buFont typeface="Arial"/>
              <a:buAutoNum type="arabicPeriod"/>
            </a:pPr>
            <a:r>
              <a:rPr lang="en" sz="2000">
                <a:solidFill>
                  <a:srgbClr val="373D3F"/>
                </a:solidFill>
                <a:highlight>
                  <a:srgbClr val="FFFFFF"/>
                </a:highlight>
                <a:latin typeface="Arial"/>
                <a:ea typeface="Arial"/>
                <a:cs typeface="Arial"/>
                <a:sym typeface="Arial"/>
              </a:rPr>
              <a:t>Initiation Phase</a:t>
            </a:r>
            <a:endParaRPr sz="2000">
              <a:solidFill>
                <a:srgbClr val="373D3F"/>
              </a:solidFill>
              <a:highlight>
                <a:srgbClr val="FFFFFF"/>
              </a:highlight>
              <a:latin typeface="Arial"/>
              <a:ea typeface="Arial"/>
              <a:cs typeface="Arial"/>
              <a:sym typeface="Arial"/>
            </a:endParaRPr>
          </a:p>
          <a:p>
            <a:pPr marL="457200" lvl="0" indent="-355600" algn="l" rtl="0">
              <a:spcBef>
                <a:spcPts val="0"/>
              </a:spcBef>
              <a:spcAft>
                <a:spcPts val="0"/>
              </a:spcAft>
              <a:buClr>
                <a:srgbClr val="373D3F"/>
              </a:buClr>
              <a:buSzPts val="2000"/>
              <a:buFont typeface="Arial"/>
              <a:buAutoNum type="arabicPeriod"/>
            </a:pPr>
            <a:r>
              <a:rPr lang="en" sz="2000">
                <a:solidFill>
                  <a:srgbClr val="373D3F"/>
                </a:solidFill>
                <a:highlight>
                  <a:srgbClr val="FFFFFF"/>
                </a:highlight>
                <a:latin typeface="Arial"/>
                <a:ea typeface="Arial"/>
                <a:cs typeface="Arial"/>
                <a:sym typeface="Arial"/>
              </a:rPr>
              <a:t>Planning Phase </a:t>
            </a:r>
            <a:endParaRPr sz="2000">
              <a:solidFill>
                <a:srgbClr val="373D3F"/>
              </a:solidFill>
              <a:highlight>
                <a:srgbClr val="FFFFFF"/>
              </a:highlight>
              <a:latin typeface="Arial"/>
              <a:ea typeface="Arial"/>
              <a:cs typeface="Arial"/>
              <a:sym typeface="Arial"/>
            </a:endParaRPr>
          </a:p>
          <a:p>
            <a:pPr marL="457200" lvl="0" indent="-355600" algn="l" rtl="0">
              <a:spcBef>
                <a:spcPts val="0"/>
              </a:spcBef>
              <a:spcAft>
                <a:spcPts val="0"/>
              </a:spcAft>
              <a:buClr>
                <a:srgbClr val="373D3F"/>
              </a:buClr>
              <a:buSzPts val="2000"/>
              <a:buFont typeface="Arial"/>
              <a:buAutoNum type="arabicPeriod"/>
            </a:pPr>
            <a:r>
              <a:rPr lang="en" sz="2000">
                <a:solidFill>
                  <a:srgbClr val="373D3F"/>
                </a:solidFill>
                <a:highlight>
                  <a:srgbClr val="FFFFFF"/>
                </a:highlight>
                <a:latin typeface="Arial"/>
                <a:ea typeface="Arial"/>
                <a:cs typeface="Arial"/>
                <a:sym typeface="Arial"/>
              </a:rPr>
              <a:t>Implementation Phase</a:t>
            </a:r>
            <a:endParaRPr sz="2000">
              <a:solidFill>
                <a:srgbClr val="373D3F"/>
              </a:solidFill>
              <a:highlight>
                <a:srgbClr val="FFFFFF"/>
              </a:highlight>
              <a:latin typeface="Arial"/>
              <a:ea typeface="Arial"/>
              <a:cs typeface="Arial"/>
              <a:sym typeface="Arial"/>
            </a:endParaRPr>
          </a:p>
          <a:p>
            <a:pPr marL="457200" lvl="0" indent="-355600" algn="l" rtl="0">
              <a:spcBef>
                <a:spcPts val="0"/>
              </a:spcBef>
              <a:spcAft>
                <a:spcPts val="0"/>
              </a:spcAft>
              <a:buClr>
                <a:srgbClr val="373D3F"/>
              </a:buClr>
              <a:buSzPts val="2000"/>
              <a:buAutoNum type="arabicPeriod"/>
            </a:pPr>
            <a:r>
              <a:rPr lang="en" sz="2000">
                <a:solidFill>
                  <a:srgbClr val="373D3F"/>
                </a:solidFill>
                <a:highlight>
                  <a:srgbClr val="FFFFFF"/>
                </a:highlight>
                <a:latin typeface="Arial"/>
                <a:ea typeface="Arial"/>
                <a:cs typeface="Arial"/>
                <a:sym typeface="Arial"/>
              </a:rPr>
              <a:t>Closing Phase</a:t>
            </a:r>
            <a:endParaRPr sz="2000">
              <a:latin typeface="Arial"/>
              <a:ea typeface="Arial"/>
              <a:cs typeface="Arial"/>
              <a:sym typeface="Arial"/>
            </a:endParaRPr>
          </a:p>
        </p:txBody>
      </p:sp>
      <p:pic>
        <p:nvPicPr>
          <p:cNvPr id="174" name="Google Shape;174;p27" descr="Graphic that outlines the 4 phases of the project." title="4 Phases of a Project"/>
          <p:cNvPicPr preferRelativeResize="0"/>
          <p:nvPr/>
        </p:nvPicPr>
        <p:blipFill>
          <a:blip r:embed="rId3">
            <a:alphaModFix/>
          </a:blip>
          <a:stretch>
            <a:fillRect/>
          </a:stretch>
        </p:blipFill>
        <p:spPr>
          <a:xfrm>
            <a:off x="404175" y="929100"/>
            <a:ext cx="2537349" cy="37571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Key Takeaways</a:t>
            </a:r>
            <a:endParaRPr b="1">
              <a:latin typeface="Arial"/>
              <a:ea typeface="Arial"/>
              <a:cs typeface="Arial"/>
              <a:sym typeface="Arial"/>
            </a:endParaRPr>
          </a:p>
        </p:txBody>
      </p:sp>
      <p:sp>
        <p:nvSpPr>
          <p:cNvPr id="180" name="Google Shape;180;p28"/>
          <p:cNvSpPr txBox="1">
            <a:spLocks noGrp="1"/>
          </p:cNvSpPr>
          <p:nvPr>
            <p:ph type="body" idx="1"/>
          </p:nvPr>
        </p:nvSpPr>
        <p:spPr>
          <a:xfrm>
            <a:off x="0" y="1229875"/>
            <a:ext cx="8520600" cy="3339000"/>
          </a:xfrm>
          <a:prstGeom prst="rect">
            <a:avLst/>
          </a:prstGeom>
        </p:spPr>
        <p:txBody>
          <a:bodyPr spcFirstLastPara="1" wrap="square" lIns="91425" tIns="91425" rIns="91425" bIns="91425" anchor="t" anchorCtr="0">
            <a:normAutofit fontScale="92500"/>
          </a:bodyPr>
          <a:lstStyle/>
          <a:p>
            <a:pPr marL="457200" lvl="0" indent="-349011" algn="l" rtl="0">
              <a:lnSpc>
                <a:spcPct val="150000"/>
              </a:lnSpc>
              <a:spcBef>
                <a:spcPts val="2000"/>
              </a:spcBef>
              <a:spcAft>
                <a:spcPts val="0"/>
              </a:spcAft>
              <a:buClr>
                <a:srgbClr val="373D3F"/>
              </a:buClr>
              <a:buSzPct val="100000"/>
              <a:buFont typeface="Tahoma"/>
              <a:buChar char="●"/>
            </a:pPr>
            <a:r>
              <a:rPr lang="en" sz="2050">
                <a:solidFill>
                  <a:srgbClr val="373D3F"/>
                </a:solidFill>
                <a:latin typeface="Tahoma"/>
                <a:ea typeface="Tahoma"/>
                <a:cs typeface="Tahoma"/>
                <a:sym typeface="Tahoma"/>
              </a:rPr>
              <a:t>The starting point in discussing how projects should be properly managed is to first understand what a project is and, just as importantly, what it is not.</a:t>
            </a:r>
            <a:endParaRPr sz="2050">
              <a:solidFill>
                <a:srgbClr val="373D3F"/>
              </a:solidFill>
              <a:latin typeface="Tahoma"/>
              <a:ea typeface="Tahoma"/>
              <a:cs typeface="Tahoma"/>
              <a:sym typeface="Tahoma"/>
            </a:endParaRPr>
          </a:p>
          <a:p>
            <a:pPr marL="457200" lvl="0" indent="-349011" algn="l" rtl="0">
              <a:lnSpc>
                <a:spcPct val="150000"/>
              </a:lnSpc>
              <a:spcBef>
                <a:spcPts val="0"/>
              </a:spcBef>
              <a:spcAft>
                <a:spcPts val="0"/>
              </a:spcAft>
              <a:buClr>
                <a:srgbClr val="373D3F"/>
              </a:buClr>
              <a:buSzPct val="100000"/>
              <a:buFont typeface="Tahoma"/>
              <a:buChar char="●"/>
            </a:pPr>
            <a:r>
              <a:rPr lang="en" sz="2050">
                <a:solidFill>
                  <a:srgbClr val="373D3F"/>
                </a:solidFill>
                <a:latin typeface="Tahoma"/>
                <a:ea typeface="Tahoma"/>
                <a:cs typeface="Tahoma"/>
                <a:sym typeface="Tahoma"/>
              </a:rPr>
              <a:t>There are three types of projects: strategic, operational, and compliance</a:t>
            </a:r>
            <a:endParaRPr sz="2050">
              <a:solidFill>
                <a:srgbClr val="373D3F"/>
              </a:solidFill>
              <a:latin typeface="Tahoma"/>
              <a:ea typeface="Tahoma"/>
              <a:cs typeface="Tahoma"/>
              <a:sym typeface="Tahoma"/>
            </a:endParaRPr>
          </a:p>
          <a:p>
            <a:pPr marL="457200" lvl="0" indent="-349011" algn="l" rtl="0">
              <a:lnSpc>
                <a:spcPct val="150000"/>
              </a:lnSpc>
              <a:spcBef>
                <a:spcPts val="0"/>
              </a:spcBef>
              <a:spcAft>
                <a:spcPts val="0"/>
              </a:spcAft>
              <a:buClr>
                <a:srgbClr val="373D3F"/>
              </a:buClr>
              <a:buSzPct val="100000"/>
              <a:buFont typeface="Tahoma"/>
              <a:buChar char="●"/>
            </a:pPr>
            <a:r>
              <a:rPr lang="en" sz="2050">
                <a:solidFill>
                  <a:srgbClr val="373D3F"/>
                </a:solidFill>
                <a:latin typeface="Tahoma"/>
                <a:ea typeface="Tahoma"/>
                <a:cs typeface="Tahoma"/>
                <a:sym typeface="Tahoma"/>
              </a:rPr>
              <a:t>Four main cycles of a project include initiation, planning, implementation and closing</a:t>
            </a:r>
            <a:endParaRPr sz="2050">
              <a:solidFill>
                <a:srgbClr val="373D3F"/>
              </a:solidFill>
              <a:latin typeface="Tahoma"/>
              <a:ea typeface="Tahoma"/>
              <a:cs typeface="Tahoma"/>
              <a:sym typeface="Tahoma"/>
            </a:endParaRPr>
          </a:p>
          <a:p>
            <a:pPr marL="0" lvl="0" indent="0" algn="l" rtl="0">
              <a:lnSpc>
                <a:spcPct val="150000"/>
              </a:lnSpc>
              <a:spcBef>
                <a:spcPts val="2000"/>
              </a:spcBef>
              <a:spcAft>
                <a:spcPts val="0"/>
              </a:spcAft>
              <a:buNone/>
            </a:pPr>
            <a:endParaRPr sz="2050" b="1">
              <a:solidFill>
                <a:srgbClr val="373D3F"/>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311700" y="1707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Learning Outcomes</a:t>
            </a:r>
            <a:endParaRPr b="1">
              <a:latin typeface="Arial"/>
              <a:ea typeface="Arial"/>
              <a:cs typeface="Arial"/>
              <a:sym typeface="Arial"/>
            </a:endParaRPr>
          </a:p>
        </p:txBody>
      </p:sp>
      <p:sp>
        <p:nvSpPr>
          <p:cNvPr id="81" name="Google Shape;81;p14"/>
          <p:cNvSpPr txBox="1">
            <a:spLocks noGrp="1"/>
          </p:cNvSpPr>
          <p:nvPr>
            <p:ph type="body" idx="1"/>
          </p:nvPr>
        </p:nvSpPr>
        <p:spPr>
          <a:xfrm>
            <a:off x="252000" y="1029600"/>
            <a:ext cx="8255700" cy="3529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latin typeface="Arial"/>
                <a:ea typeface="Arial"/>
                <a:cs typeface="Arial"/>
                <a:sym typeface="Arial"/>
              </a:rPr>
              <a:t>By the end of this chapter you should be able to:</a:t>
            </a:r>
            <a:endParaRPr sz="1600" b="1" dirty="0">
              <a:latin typeface="Arial"/>
              <a:ea typeface="Arial"/>
              <a:cs typeface="Arial"/>
              <a:sym typeface="Arial"/>
            </a:endParaRPr>
          </a:p>
          <a:p>
            <a:pPr marL="476250" lvl="0" algn="l" rtl="0">
              <a:lnSpc>
                <a:spcPct val="150000"/>
              </a:lnSpc>
              <a:spcBef>
                <a:spcPts val="1400"/>
              </a:spcBef>
              <a:spcAft>
                <a:spcPts val="0"/>
              </a:spcAft>
              <a:buClr>
                <a:srgbClr val="000000"/>
              </a:buClr>
              <a:buSzPts val="1500"/>
              <a:buFont typeface="+mj-lt"/>
              <a:buAutoNum type="arabicPeriod"/>
            </a:pPr>
            <a:r>
              <a:rPr lang="en" sz="1600" dirty="0">
                <a:solidFill>
                  <a:schemeClr val="bg2"/>
                </a:solidFill>
                <a:latin typeface="Arial" panose="020B0604020202020204" pitchFamily="34" charset="0"/>
                <a:ea typeface="Arial"/>
                <a:cs typeface="Arial" panose="020B0604020202020204" pitchFamily="34" charset="0"/>
                <a:sym typeface="Arial"/>
              </a:rPr>
              <a:t>Define the characteristics of a project.</a:t>
            </a:r>
            <a:endParaRPr sz="1600" dirty="0">
              <a:solidFill>
                <a:schemeClr val="bg2"/>
              </a:solidFill>
              <a:latin typeface="Arial" panose="020B0604020202020204" pitchFamily="34" charset="0"/>
              <a:ea typeface="Arial"/>
              <a:cs typeface="Arial" panose="020B0604020202020204" pitchFamily="34" charset="0"/>
              <a:sym typeface="Arial"/>
            </a:endParaRPr>
          </a:p>
          <a:p>
            <a:pPr>
              <a:buFont typeface="+mj-lt"/>
              <a:buAutoNum type="arabicPeriod"/>
            </a:pPr>
            <a:r>
              <a:rPr lang="en-CA" sz="1600" dirty="0">
                <a:solidFill>
                  <a:schemeClr val="bg2"/>
                </a:solidFill>
                <a:latin typeface="Arial" panose="020B0604020202020204" pitchFamily="34" charset="0"/>
                <a:cs typeface="Arial" panose="020B0604020202020204" pitchFamily="34" charset="0"/>
              </a:rPr>
              <a:t>Compare the difference between traditional and Agile project management.</a:t>
            </a:r>
          </a:p>
          <a:p>
            <a:pPr>
              <a:buFont typeface="+mj-lt"/>
              <a:buAutoNum type="arabicPeriod"/>
            </a:pPr>
            <a:r>
              <a:rPr lang="en-CA" sz="1600" dirty="0">
                <a:solidFill>
                  <a:schemeClr val="bg2"/>
                </a:solidFill>
                <a:latin typeface="Arial" panose="020B0604020202020204" pitchFamily="34" charset="0"/>
                <a:cs typeface="Arial" panose="020B0604020202020204" pitchFamily="34" charset="0"/>
              </a:rPr>
              <a:t>Describe how program management differs from project management.</a:t>
            </a:r>
          </a:p>
          <a:p>
            <a:pPr>
              <a:buFont typeface="+mj-lt"/>
              <a:buAutoNum type="arabicPeriod"/>
            </a:pPr>
            <a:r>
              <a:rPr lang="en-CA" sz="1600" dirty="0">
                <a:solidFill>
                  <a:schemeClr val="bg2"/>
                </a:solidFill>
                <a:latin typeface="Arial" panose="020B0604020202020204" pitchFamily="34" charset="0"/>
                <a:cs typeface="Arial" panose="020B0604020202020204" pitchFamily="34" charset="0"/>
              </a:rPr>
              <a:t>List the functions of a Project Management Office and Project Portfolio Management.</a:t>
            </a:r>
          </a:p>
          <a:p>
            <a:pPr>
              <a:buFont typeface="+mj-lt"/>
              <a:buAutoNum type="arabicPeriod"/>
            </a:pPr>
            <a:r>
              <a:rPr lang="en-CA" sz="1600" dirty="0">
                <a:solidFill>
                  <a:schemeClr val="bg2"/>
                </a:solidFill>
                <a:latin typeface="Arial" panose="020B0604020202020204" pitchFamily="34" charset="0"/>
                <a:cs typeface="Arial" panose="020B0604020202020204" pitchFamily="34" charset="0"/>
              </a:rPr>
              <a:t>Explain the difference between a Project Lifecycle and the PMI Project Processes.</a:t>
            </a:r>
          </a:p>
          <a:p>
            <a:pPr marL="476250" lvl="0" algn="l" rtl="0">
              <a:lnSpc>
                <a:spcPct val="150000"/>
              </a:lnSpc>
              <a:spcBef>
                <a:spcPts val="0"/>
              </a:spcBef>
              <a:spcAft>
                <a:spcPts val="0"/>
              </a:spcAft>
              <a:buClr>
                <a:srgbClr val="000000"/>
              </a:buClr>
              <a:buSzPts val="1500"/>
              <a:buFont typeface="+mj-lt"/>
              <a:buAutoNum type="arabicPeriod"/>
            </a:pPr>
            <a:r>
              <a:rPr lang="en" sz="1600" dirty="0">
                <a:solidFill>
                  <a:schemeClr val="bg2"/>
                </a:solidFill>
                <a:latin typeface="Arial" panose="020B0604020202020204" pitchFamily="34" charset="0"/>
                <a:ea typeface="Arial"/>
                <a:cs typeface="Arial" panose="020B0604020202020204" pitchFamily="34" charset="0"/>
                <a:sym typeface="Arial"/>
              </a:rPr>
              <a:t>Explain the three broad categories of projects.</a:t>
            </a:r>
            <a:endParaRPr sz="1600" dirty="0">
              <a:solidFill>
                <a:schemeClr val="bg2"/>
              </a:solidFill>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188338" y="169938"/>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Important Note </a:t>
            </a:r>
            <a:endParaRPr b="1" dirty="0">
              <a:latin typeface="Arial"/>
              <a:ea typeface="Arial"/>
              <a:cs typeface="Arial"/>
              <a:sym typeface="Arial"/>
            </a:endParaRPr>
          </a:p>
        </p:txBody>
      </p:sp>
      <p:sp>
        <p:nvSpPr>
          <p:cNvPr id="87" name="Google Shape;87;p15"/>
          <p:cNvSpPr txBox="1">
            <a:spLocks noGrp="1"/>
          </p:cNvSpPr>
          <p:nvPr>
            <p:ph type="body" idx="1"/>
          </p:nvPr>
        </p:nvSpPr>
        <p:spPr>
          <a:xfrm>
            <a:off x="170050" y="1229875"/>
            <a:ext cx="5685600" cy="3339000"/>
          </a:xfrm>
          <a:prstGeom prst="rect">
            <a:avLst/>
          </a:prstGeom>
        </p:spPr>
        <p:txBody>
          <a:bodyPr spcFirstLastPara="1" wrap="square" lIns="91425" tIns="91425" rIns="91425" bIns="91425" anchor="t" anchorCtr="0">
            <a:normAutofit/>
          </a:bodyPr>
          <a:lstStyle/>
          <a:p>
            <a:pPr marL="0" lvl="0" indent="0" algn="l" rtl="0">
              <a:lnSpc>
                <a:spcPct val="150000"/>
              </a:lnSpc>
              <a:spcBef>
                <a:spcPts val="2000"/>
              </a:spcBef>
              <a:spcAft>
                <a:spcPts val="0"/>
              </a:spcAft>
              <a:buNone/>
            </a:pPr>
            <a:r>
              <a:rPr lang="en" sz="2000" dirty="0">
                <a:solidFill>
                  <a:srgbClr val="373D3F"/>
                </a:solidFill>
                <a:latin typeface="Arial"/>
                <a:ea typeface="Arial"/>
                <a:cs typeface="Arial"/>
                <a:sym typeface="Arial"/>
              </a:rPr>
              <a:t>The starting point in discussing how projects should be properly managed is to first understand what a project is and, just as importantly, what it is not.</a:t>
            </a:r>
            <a:endParaRPr sz="2000" dirty="0">
              <a:solidFill>
                <a:srgbClr val="373D3F"/>
              </a:solidFill>
              <a:latin typeface="Arial"/>
              <a:ea typeface="Arial"/>
              <a:cs typeface="Arial"/>
              <a:sym typeface="Arial"/>
            </a:endParaRPr>
          </a:p>
          <a:p>
            <a:pPr marL="0" lvl="0" indent="0" algn="l" rtl="0">
              <a:spcBef>
                <a:spcPts val="0"/>
              </a:spcBef>
              <a:spcAft>
                <a:spcPts val="0"/>
              </a:spcAft>
              <a:buNone/>
            </a:pPr>
            <a:endParaRPr sz="1100" dirty="0">
              <a:solidFill>
                <a:srgbClr val="000000"/>
              </a:solidFill>
              <a:latin typeface="Arial"/>
              <a:ea typeface="Arial"/>
              <a:cs typeface="Arial"/>
              <a:sym typeface="Arial"/>
            </a:endParaRPr>
          </a:p>
          <a:p>
            <a:pPr marL="0" lvl="0" indent="0" algn="l" rtl="0">
              <a:spcBef>
                <a:spcPts val="0"/>
              </a:spcBef>
              <a:spcAft>
                <a:spcPts val="1200"/>
              </a:spcAft>
              <a:buNone/>
            </a:pPr>
            <a:endParaRPr dirty="0"/>
          </a:p>
        </p:txBody>
      </p:sp>
      <p:pic>
        <p:nvPicPr>
          <p:cNvPr id="88" name="Google Shape;88;p15" descr="Tacks in a board." title="Decorative picture"/>
          <p:cNvPicPr preferRelativeResize="0"/>
          <p:nvPr/>
        </p:nvPicPr>
        <p:blipFill>
          <a:blip r:embed="rId3">
            <a:alphaModFix/>
          </a:blip>
          <a:stretch>
            <a:fillRect/>
          </a:stretch>
        </p:blipFill>
        <p:spPr>
          <a:xfrm>
            <a:off x="5855650" y="41612"/>
            <a:ext cx="3233550" cy="4527263"/>
          </a:xfrm>
          <a:prstGeom prst="rect">
            <a:avLst/>
          </a:prstGeom>
          <a:noFill/>
          <a:ln>
            <a:noFill/>
          </a:ln>
        </p:spPr>
      </p:pic>
      <p:sp>
        <p:nvSpPr>
          <p:cNvPr id="89" name="Google Shape;89;p15"/>
          <p:cNvSpPr txBox="1"/>
          <p:nvPr/>
        </p:nvSpPr>
        <p:spPr>
          <a:xfrm>
            <a:off x="6071200" y="4497625"/>
            <a:ext cx="3018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rgbClr val="191B26"/>
                </a:solidFill>
                <a:highlight>
                  <a:srgbClr val="FFFFFF"/>
                </a:highlight>
              </a:rPr>
              <a:t>Image by </a:t>
            </a:r>
            <a:r>
              <a:rPr lang="en" sz="1100" u="sng" dirty="0">
                <a:solidFill>
                  <a:srgbClr val="191B26"/>
                </a:solidFill>
                <a:highlight>
                  <a:srgbClr val="FFFFFF"/>
                </a:highlight>
                <a:hlinkClick r:id="rId4">
                  <a:extLst>
                    <a:ext uri="{A12FA001-AC4F-418D-AE19-62706E023703}">
                      <ahyp:hlinkClr xmlns:ahyp="http://schemas.microsoft.com/office/drawing/2018/hyperlinkcolor" val="tx"/>
                    </a:ext>
                  </a:extLst>
                </a:hlinkClick>
              </a:rPr>
              <a:t>Fathromi Ramdlon</a:t>
            </a:r>
            <a:r>
              <a:rPr lang="en" sz="1100" dirty="0">
                <a:solidFill>
                  <a:srgbClr val="191B26"/>
                </a:solidFill>
                <a:highlight>
                  <a:srgbClr val="FFFFFF"/>
                </a:highlight>
              </a:rPr>
              <a:t> from </a:t>
            </a:r>
            <a:r>
              <a:rPr lang="en" sz="1100" u="sng" dirty="0">
                <a:solidFill>
                  <a:srgbClr val="191B26"/>
                </a:solidFill>
                <a:highlight>
                  <a:srgbClr val="FFFFFF"/>
                </a:highlight>
                <a:hlinkClick r:id="rId5">
                  <a:extLst>
                    <a:ext uri="{A12FA001-AC4F-418D-AE19-62706E023703}">
                      <ahyp:hlinkClr xmlns:ahyp="http://schemas.microsoft.com/office/drawing/2018/hyperlinkcolor" val="tx"/>
                    </a:ext>
                  </a:extLst>
                </a:hlinkClick>
              </a:rPr>
              <a:t>Pixabay</a:t>
            </a:r>
            <a:endParaRPr dirty="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a:extLst>
              <a:ext uri="{C183D7F6-B498-43B3-948B-1728B52AA6E4}">
                <adec:decorative xmlns:adec="http://schemas.microsoft.com/office/drawing/2017/decorative" val="0"/>
              </a:ext>
            </a:extLst>
          </p:cNvPr>
          <p:cNvSpPr txBox="1">
            <a:spLocks noGrp="1"/>
          </p:cNvSpPr>
          <p:nvPr>
            <p:ph type="title"/>
          </p:nvPr>
        </p:nvSpPr>
        <p:spPr>
          <a:xfrm>
            <a:off x="66450" y="1098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1.1 What is a Project?</a:t>
            </a:r>
            <a:endParaRPr b="1" dirty="0">
              <a:latin typeface="Arial"/>
              <a:ea typeface="Arial"/>
              <a:cs typeface="Arial"/>
              <a:sym typeface="Arial"/>
            </a:endParaRPr>
          </a:p>
        </p:txBody>
      </p:sp>
      <p:sp>
        <p:nvSpPr>
          <p:cNvPr id="95" name="Google Shape;95;p16"/>
          <p:cNvSpPr txBox="1">
            <a:spLocks noGrp="1"/>
          </p:cNvSpPr>
          <p:nvPr>
            <p:ph type="body" idx="1"/>
          </p:nvPr>
        </p:nvSpPr>
        <p:spPr>
          <a:xfrm>
            <a:off x="4380200" y="1051175"/>
            <a:ext cx="4474200" cy="354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solidFill>
                  <a:srgbClr val="373D3F"/>
                </a:solidFill>
                <a:highlight>
                  <a:srgbClr val="FFFFFF"/>
                </a:highlight>
                <a:latin typeface="Arial"/>
                <a:ea typeface="Arial"/>
                <a:cs typeface="Arial"/>
                <a:sym typeface="Arial"/>
              </a:rPr>
              <a:t>A project:</a:t>
            </a:r>
            <a:endParaRPr sz="2000" dirty="0">
              <a:solidFill>
                <a:srgbClr val="373D3F"/>
              </a:solidFill>
              <a:highlight>
                <a:srgbClr val="FFFFFF"/>
              </a:highlight>
              <a:latin typeface="Arial"/>
              <a:ea typeface="Arial"/>
              <a:cs typeface="Arial"/>
              <a:sym typeface="Arial"/>
            </a:endParaRPr>
          </a:p>
          <a:p>
            <a:pPr marL="457200" lvl="0" indent="-355600" algn="l" rtl="0">
              <a:spcBef>
                <a:spcPts val="1200"/>
              </a:spcBef>
              <a:spcAft>
                <a:spcPts val="0"/>
              </a:spcAft>
              <a:buClr>
                <a:srgbClr val="373D3F"/>
              </a:buClr>
              <a:buSzPts val="2000"/>
              <a:buFont typeface="Arial"/>
              <a:buChar char="●"/>
            </a:pPr>
            <a:r>
              <a:rPr lang="en" sz="2000" dirty="0">
                <a:solidFill>
                  <a:srgbClr val="373D3F"/>
                </a:solidFill>
                <a:highlight>
                  <a:srgbClr val="FFFFFF"/>
                </a:highlight>
                <a:latin typeface="Arial"/>
                <a:ea typeface="Arial"/>
                <a:cs typeface="Arial"/>
                <a:sym typeface="Arial"/>
              </a:rPr>
              <a:t>is a </a:t>
            </a:r>
            <a:r>
              <a:rPr lang="en" sz="2000" u="sng" dirty="0">
                <a:solidFill>
                  <a:srgbClr val="373D3F"/>
                </a:solidFill>
                <a:highlight>
                  <a:srgbClr val="FFFFFF"/>
                </a:highlight>
                <a:latin typeface="Arial"/>
                <a:ea typeface="Arial"/>
                <a:cs typeface="Arial"/>
                <a:sym typeface="Arial"/>
              </a:rPr>
              <a:t>temporary</a:t>
            </a:r>
            <a:r>
              <a:rPr lang="en" sz="2000" dirty="0">
                <a:solidFill>
                  <a:srgbClr val="373D3F"/>
                </a:solidFill>
                <a:highlight>
                  <a:srgbClr val="FFFFFF"/>
                </a:highlight>
                <a:latin typeface="Arial"/>
                <a:ea typeface="Arial"/>
                <a:cs typeface="Arial"/>
                <a:sym typeface="Arial"/>
              </a:rPr>
              <a:t> endeavor </a:t>
            </a:r>
            <a:endParaRPr sz="2000" dirty="0">
              <a:solidFill>
                <a:srgbClr val="373D3F"/>
              </a:solidFill>
              <a:highlight>
                <a:srgbClr val="FFFFFF"/>
              </a:highlight>
              <a:latin typeface="Arial"/>
              <a:ea typeface="Arial"/>
              <a:cs typeface="Arial"/>
              <a:sym typeface="Arial"/>
            </a:endParaRPr>
          </a:p>
          <a:p>
            <a:pPr marL="457200" lvl="0" indent="-355600" algn="l" rtl="0">
              <a:spcBef>
                <a:spcPts val="0"/>
              </a:spcBef>
              <a:spcAft>
                <a:spcPts val="0"/>
              </a:spcAft>
              <a:buClr>
                <a:srgbClr val="373D3F"/>
              </a:buClr>
              <a:buSzPts val="2000"/>
              <a:buFont typeface="Arial"/>
              <a:buChar char="●"/>
            </a:pPr>
            <a:r>
              <a:rPr lang="en" sz="2000" dirty="0">
                <a:solidFill>
                  <a:srgbClr val="373D3F"/>
                </a:solidFill>
                <a:highlight>
                  <a:srgbClr val="FFFFFF"/>
                </a:highlight>
                <a:latin typeface="Arial"/>
                <a:ea typeface="Arial"/>
                <a:cs typeface="Arial"/>
                <a:sym typeface="Arial"/>
              </a:rPr>
              <a:t>has a specific objective</a:t>
            </a:r>
            <a:endParaRPr sz="2000" dirty="0">
              <a:solidFill>
                <a:srgbClr val="373D3F"/>
              </a:solidFill>
              <a:highlight>
                <a:srgbClr val="FFFFFF"/>
              </a:highlight>
              <a:latin typeface="Arial"/>
              <a:ea typeface="Arial"/>
              <a:cs typeface="Arial"/>
              <a:sym typeface="Arial"/>
            </a:endParaRPr>
          </a:p>
          <a:p>
            <a:pPr marL="457200" lvl="0" indent="-355600" algn="l" rtl="0">
              <a:spcBef>
                <a:spcPts val="0"/>
              </a:spcBef>
              <a:spcAft>
                <a:spcPts val="0"/>
              </a:spcAft>
              <a:buClr>
                <a:srgbClr val="373D3F"/>
              </a:buClr>
              <a:buSzPts val="2000"/>
              <a:buFont typeface="Arial"/>
              <a:buChar char="●"/>
            </a:pPr>
            <a:r>
              <a:rPr lang="en" sz="2000" dirty="0">
                <a:solidFill>
                  <a:srgbClr val="373D3F"/>
                </a:solidFill>
                <a:highlight>
                  <a:srgbClr val="FFFFFF"/>
                </a:highlight>
                <a:latin typeface="Arial"/>
                <a:ea typeface="Arial"/>
                <a:cs typeface="Arial"/>
                <a:sym typeface="Arial"/>
              </a:rPr>
              <a:t>has customers or stakeholders</a:t>
            </a:r>
            <a:endParaRPr sz="2000" dirty="0">
              <a:solidFill>
                <a:srgbClr val="373D3F"/>
              </a:solidFill>
              <a:highlight>
                <a:srgbClr val="FFFFFF"/>
              </a:highlight>
              <a:latin typeface="Arial"/>
              <a:ea typeface="Arial"/>
              <a:cs typeface="Arial"/>
              <a:sym typeface="Arial"/>
            </a:endParaRPr>
          </a:p>
          <a:p>
            <a:pPr marL="457200" lvl="0" indent="-355600" algn="l" rtl="0">
              <a:spcBef>
                <a:spcPts val="0"/>
              </a:spcBef>
              <a:spcAft>
                <a:spcPts val="0"/>
              </a:spcAft>
              <a:buClr>
                <a:srgbClr val="373D3F"/>
              </a:buClr>
              <a:buSzPts val="2000"/>
              <a:buFont typeface="Arial"/>
              <a:buChar char="●"/>
            </a:pPr>
            <a:r>
              <a:rPr lang="en" sz="2000" dirty="0">
                <a:solidFill>
                  <a:srgbClr val="373D3F"/>
                </a:solidFill>
                <a:highlight>
                  <a:srgbClr val="FFFFFF"/>
                </a:highlight>
                <a:latin typeface="Arial"/>
                <a:ea typeface="Arial"/>
                <a:cs typeface="Arial"/>
                <a:sym typeface="Arial"/>
              </a:rPr>
              <a:t>has constraints</a:t>
            </a:r>
            <a:endParaRPr sz="2000" dirty="0">
              <a:solidFill>
                <a:srgbClr val="373D3F"/>
              </a:solidFill>
              <a:highlight>
                <a:srgbClr val="FFFFFF"/>
              </a:highlight>
              <a:latin typeface="Arial"/>
              <a:ea typeface="Arial"/>
              <a:cs typeface="Arial"/>
              <a:sym typeface="Arial"/>
            </a:endParaRPr>
          </a:p>
          <a:p>
            <a:pPr marL="457200" lvl="0" indent="-355600" algn="l" rtl="0">
              <a:spcBef>
                <a:spcPts val="0"/>
              </a:spcBef>
              <a:spcAft>
                <a:spcPts val="0"/>
              </a:spcAft>
              <a:buClr>
                <a:srgbClr val="373D3F"/>
              </a:buClr>
              <a:buSzPts val="2000"/>
              <a:buFont typeface="Arial"/>
              <a:buChar char="●"/>
            </a:pPr>
            <a:r>
              <a:rPr lang="en" sz="2000" dirty="0">
                <a:solidFill>
                  <a:srgbClr val="373D3F"/>
                </a:solidFill>
                <a:highlight>
                  <a:srgbClr val="FFFFFF"/>
                </a:highlight>
                <a:latin typeface="Arial"/>
                <a:ea typeface="Arial"/>
                <a:cs typeface="Arial"/>
                <a:sym typeface="Arial"/>
              </a:rPr>
              <a:t>has measures for success</a:t>
            </a:r>
            <a:endParaRPr sz="2000" dirty="0">
              <a:solidFill>
                <a:srgbClr val="373D3F"/>
              </a:solidFill>
              <a:highlight>
                <a:srgbClr val="FFFFFF"/>
              </a:highlight>
              <a:latin typeface="Arial"/>
              <a:ea typeface="Arial"/>
              <a:cs typeface="Arial"/>
              <a:sym typeface="Arial"/>
            </a:endParaRPr>
          </a:p>
          <a:p>
            <a:pPr marL="457200" lvl="0" indent="-355600" algn="l" rtl="0">
              <a:spcBef>
                <a:spcPts val="0"/>
              </a:spcBef>
              <a:spcAft>
                <a:spcPts val="0"/>
              </a:spcAft>
              <a:buClr>
                <a:srgbClr val="373D3F"/>
              </a:buClr>
              <a:buSzPts val="2000"/>
              <a:buFont typeface="Arial"/>
              <a:buChar char="●"/>
            </a:pPr>
            <a:r>
              <a:rPr lang="en" sz="2000" dirty="0">
                <a:solidFill>
                  <a:srgbClr val="373D3F"/>
                </a:solidFill>
                <a:highlight>
                  <a:srgbClr val="FFFFFF"/>
                </a:highlight>
                <a:latin typeface="Arial"/>
                <a:ea typeface="Arial"/>
                <a:cs typeface="Arial"/>
                <a:sym typeface="Arial"/>
              </a:rPr>
              <a:t>includes some uncertainty</a:t>
            </a:r>
          </a:p>
          <a:p>
            <a:pPr marL="457200" lvl="0" indent="-355600" algn="l" rtl="0">
              <a:spcBef>
                <a:spcPts val="0"/>
              </a:spcBef>
              <a:spcAft>
                <a:spcPts val="0"/>
              </a:spcAft>
              <a:buClr>
                <a:srgbClr val="373D3F"/>
              </a:buClr>
              <a:buSzPts val="2000"/>
              <a:buFont typeface="Arial"/>
              <a:buChar char="●"/>
            </a:pPr>
            <a:r>
              <a:rPr lang="en-CA" sz="2000" dirty="0">
                <a:solidFill>
                  <a:srgbClr val="FF0000"/>
                </a:solidFill>
                <a:highlight>
                  <a:srgbClr val="FFFFFF"/>
                </a:highlight>
                <a:latin typeface="Arial"/>
                <a:ea typeface="Arial"/>
                <a:cs typeface="Arial"/>
                <a:sym typeface="Arial"/>
              </a:rPr>
              <a:t>Begin</a:t>
            </a:r>
            <a:r>
              <a:rPr lang="en" sz="2000" dirty="0">
                <a:solidFill>
                  <a:srgbClr val="FF0000"/>
                </a:solidFill>
                <a:highlight>
                  <a:srgbClr val="FFFFFF"/>
                </a:highlight>
                <a:latin typeface="Arial"/>
                <a:ea typeface="Arial"/>
                <a:cs typeface="Arial"/>
                <a:sym typeface="Arial"/>
              </a:rPr>
              <a:t>ning and end</a:t>
            </a:r>
            <a:endParaRPr sz="2000" dirty="0">
              <a:solidFill>
                <a:srgbClr val="FF0000"/>
              </a:solidFill>
              <a:highlight>
                <a:srgbClr val="FFFFFF"/>
              </a:highlight>
              <a:latin typeface="Arial"/>
              <a:ea typeface="Arial"/>
              <a:cs typeface="Arial"/>
              <a:sym typeface="Arial"/>
            </a:endParaRPr>
          </a:p>
        </p:txBody>
      </p:sp>
      <p:pic>
        <p:nvPicPr>
          <p:cNvPr id="96" name="Google Shape;96;p16" descr="Decorative Image&#10;&#10;A piece of paper with project written on it." title="Decorative Image"/>
          <p:cNvPicPr preferRelativeResize="0"/>
          <p:nvPr/>
        </p:nvPicPr>
        <p:blipFill>
          <a:blip r:embed="rId3">
            <a:alphaModFix/>
          </a:blip>
          <a:stretch>
            <a:fillRect/>
          </a:stretch>
        </p:blipFill>
        <p:spPr>
          <a:xfrm>
            <a:off x="139025" y="1128325"/>
            <a:ext cx="4075402" cy="2716272"/>
          </a:xfrm>
          <a:prstGeom prst="rect">
            <a:avLst/>
          </a:prstGeom>
          <a:noFill/>
          <a:ln>
            <a:noFill/>
          </a:ln>
        </p:spPr>
      </p:pic>
      <p:sp>
        <p:nvSpPr>
          <p:cNvPr id="97" name="Google Shape;97;p16"/>
          <p:cNvSpPr txBox="1"/>
          <p:nvPr/>
        </p:nvSpPr>
        <p:spPr>
          <a:xfrm>
            <a:off x="540200" y="3980925"/>
            <a:ext cx="3000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chemeClr val="tx1"/>
                </a:solidFill>
                <a:highlight>
                  <a:srgbClr val="FFFFFF"/>
                </a:highlight>
                <a:uFill>
                  <a:noFill/>
                </a:uFill>
                <a:hlinkClick r:id="rId4">
                  <a:extLst>
                    <a:ext uri="{A12FA001-AC4F-418D-AE19-62706E023703}">
                      <ahyp:hlinkClr xmlns:ahyp="http://schemas.microsoft.com/office/drawing/2018/hyperlinkcolor" val="tx"/>
                    </a:ext>
                  </a:extLst>
                </a:hlinkClick>
              </a:rPr>
              <a:t>Nick Youngson</a:t>
            </a:r>
            <a:r>
              <a:rPr lang="en" sz="1000" dirty="0">
                <a:solidFill>
                  <a:schemeClr val="tx1"/>
                </a:solidFill>
                <a:highlight>
                  <a:srgbClr val="FFFFFF"/>
                </a:highlight>
              </a:rPr>
              <a:t> </a:t>
            </a:r>
            <a:r>
              <a:rPr lang="en" sz="1000" u="sng" dirty="0">
                <a:solidFill>
                  <a:schemeClr val="tx1"/>
                </a:solidFill>
                <a:highlight>
                  <a:srgbClr val="FFFFFF"/>
                </a:highlight>
                <a:hlinkClick r:id="rId5">
                  <a:extLst>
                    <a:ext uri="{A12FA001-AC4F-418D-AE19-62706E023703}">
                      <ahyp:hlinkClr xmlns:ahyp="http://schemas.microsoft.com/office/drawing/2018/hyperlinkcolor" val="tx"/>
                    </a:ext>
                  </a:extLst>
                </a:hlinkClick>
              </a:rPr>
              <a:t>CC BY-SA 3.0</a:t>
            </a:r>
            <a:r>
              <a:rPr lang="en" sz="1000" dirty="0">
                <a:solidFill>
                  <a:schemeClr val="tx1"/>
                </a:solidFill>
                <a:highlight>
                  <a:srgbClr val="FFFFFF"/>
                </a:highlight>
              </a:rPr>
              <a:t> </a:t>
            </a:r>
            <a:r>
              <a:rPr lang="en" sz="1000" dirty="0">
                <a:solidFill>
                  <a:schemeClr val="tx1"/>
                </a:solidFill>
                <a:highlight>
                  <a:srgbClr val="FFFFFF"/>
                </a:highlight>
                <a:uFill>
                  <a:noFill/>
                </a:uFill>
                <a:hlinkClick r:id="rId6">
                  <a:extLst>
                    <a:ext uri="{A12FA001-AC4F-418D-AE19-62706E023703}">
                      <ahyp:hlinkClr xmlns:ahyp="http://schemas.microsoft.com/office/drawing/2018/hyperlinkcolor" val="tx"/>
                    </a:ext>
                  </a:extLst>
                </a:hlinkClick>
              </a:rPr>
              <a:t>Pix4free.org</a:t>
            </a:r>
            <a:endParaRPr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89620-AD85-4FC6-86A2-18F869FA924C}"/>
              </a:ext>
            </a:extLst>
          </p:cNvPr>
          <p:cNvSpPr>
            <a:spLocks noGrp="1"/>
          </p:cNvSpPr>
          <p:nvPr>
            <p:ph type="title"/>
          </p:nvPr>
        </p:nvSpPr>
        <p:spPr/>
        <p:txBody>
          <a:bodyPr>
            <a:normAutofit fontScale="90000"/>
          </a:bodyPr>
          <a:lstStyle/>
          <a:p>
            <a:r>
              <a:rPr lang="en-CA" dirty="0"/>
              <a:t>What is a Program</a:t>
            </a:r>
          </a:p>
        </p:txBody>
      </p:sp>
      <p:sp>
        <p:nvSpPr>
          <p:cNvPr id="3" name="Text Placeholder 2">
            <a:extLst>
              <a:ext uri="{FF2B5EF4-FFF2-40B4-BE49-F238E27FC236}">
                <a16:creationId xmlns:a16="http://schemas.microsoft.com/office/drawing/2014/main" id="{8DF3D031-192D-4290-B666-4DD4948861F5}"/>
              </a:ext>
            </a:extLst>
          </p:cNvPr>
          <p:cNvSpPr>
            <a:spLocks noGrp="1"/>
          </p:cNvSpPr>
          <p:nvPr>
            <p:ph type="body" idx="1"/>
          </p:nvPr>
        </p:nvSpPr>
        <p:spPr/>
        <p:txBody>
          <a:bodyPr/>
          <a:lstStyle/>
          <a:p>
            <a:r>
              <a:rPr lang="en-CA" dirty="0"/>
              <a:t>Program is a collection of projects that can be conducted simultaneously or sequentially. </a:t>
            </a:r>
          </a:p>
          <a:p>
            <a:r>
              <a:rPr lang="en-CA" dirty="0"/>
              <a:t>Example of program: diploma or a degree in supply chain/accounting/business administration. </a:t>
            </a:r>
          </a:p>
          <a:p>
            <a:r>
              <a:rPr lang="en-CA" dirty="0"/>
              <a:t>Each subject is a project and the entire degree is the program.</a:t>
            </a:r>
          </a:p>
        </p:txBody>
      </p:sp>
    </p:spTree>
    <p:extLst>
      <p:ext uri="{BB962C8B-B14F-4D97-AF65-F5344CB8AC3E}">
        <p14:creationId xmlns:p14="http://schemas.microsoft.com/office/powerpoint/2010/main" val="2514173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311700" y="2545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What is an Operation?</a:t>
            </a:r>
            <a:endParaRPr b="1">
              <a:latin typeface="Arial"/>
              <a:ea typeface="Arial"/>
              <a:cs typeface="Arial"/>
              <a:sym typeface="Arial"/>
            </a:endParaRPr>
          </a:p>
        </p:txBody>
      </p:sp>
      <p:sp>
        <p:nvSpPr>
          <p:cNvPr id="103" name="Google Shape;103;p17"/>
          <p:cNvSpPr txBox="1">
            <a:spLocks noGrp="1"/>
          </p:cNvSpPr>
          <p:nvPr>
            <p:ph type="body" idx="1"/>
          </p:nvPr>
        </p:nvSpPr>
        <p:spPr>
          <a:xfrm>
            <a:off x="4396525" y="1229875"/>
            <a:ext cx="41241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dirty="0">
                <a:solidFill>
                  <a:srgbClr val="373D3F"/>
                </a:solidFill>
                <a:highlight>
                  <a:srgbClr val="FFFFFF"/>
                </a:highlight>
                <a:latin typeface="Arial"/>
                <a:ea typeface="Arial"/>
                <a:cs typeface="Arial"/>
                <a:sym typeface="Arial"/>
              </a:rPr>
              <a:t>Operations are </a:t>
            </a:r>
            <a:r>
              <a:rPr lang="en" sz="2000" u="sng" dirty="0">
                <a:solidFill>
                  <a:srgbClr val="373D3F"/>
                </a:solidFill>
                <a:highlight>
                  <a:srgbClr val="FFFFFF"/>
                </a:highlight>
                <a:latin typeface="Arial"/>
                <a:ea typeface="Arial"/>
                <a:cs typeface="Arial"/>
                <a:sym typeface="Arial"/>
              </a:rPr>
              <a:t>ongoing and repetitive.</a:t>
            </a:r>
            <a:r>
              <a:rPr lang="en" sz="2000" dirty="0">
                <a:solidFill>
                  <a:srgbClr val="373D3F"/>
                </a:solidFill>
                <a:highlight>
                  <a:srgbClr val="FFFFFF"/>
                </a:highlight>
                <a:latin typeface="Arial"/>
                <a:ea typeface="Arial"/>
                <a:cs typeface="Arial"/>
                <a:sym typeface="Arial"/>
              </a:rPr>
              <a:t> They involve work that is continuous without an ending date and with the same processes repeated to produce the same results. </a:t>
            </a:r>
            <a:endParaRPr sz="2000" dirty="0">
              <a:latin typeface="Arial"/>
              <a:ea typeface="Arial"/>
              <a:cs typeface="Arial"/>
              <a:sym typeface="Arial"/>
            </a:endParaRPr>
          </a:p>
        </p:txBody>
      </p:sp>
      <p:pic>
        <p:nvPicPr>
          <p:cNvPr id="105" name="Google Shape;105;p17" descr="A sticky note with the word operation written on it." title="Decorative Picture"/>
          <p:cNvPicPr preferRelativeResize="0"/>
          <p:nvPr/>
        </p:nvPicPr>
        <p:blipFill>
          <a:blip r:embed="rId3">
            <a:alphaModFix/>
          </a:blip>
          <a:stretch>
            <a:fillRect/>
          </a:stretch>
        </p:blipFill>
        <p:spPr>
          <a:xfrm>
            <a:off x="152400" y="1014725"/>
            <a:ext cx="4091724" cy="2727816"/>
          </a:xfrm>
          <a:prstGeom prst="rect">
            <a:avLst/>
          </a:prstGeom>
          <a:noFill/>
          <a:ln>
            <a:noFill/>
          </a:ln>
        </p:spPr>
      </p:pic>
      <p:sp>
        <p:nvSpPr>
          <p:cNvPr id="104" name="Google Shape;104;p17"/>
          <p:cNvSpPr txBox="1"/>
          <p:nvPr/>
        </p:nvSpPr>
        <p:spPr>
          <a:xfrm>
            <a:off x="152400" y="4371575"/>
            <a:ext cx="4124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rgbClr val="23527C"/>
                </a:solidFill>
                <a:highlight>
                  <a:srgbClr val="FFFFFF"/>
                </a:highlight>
                <a:hlinkClick r:id="rId4">
                  <a:extLst>
                    <a:ext uri="{A12FA001-AC4F-418D-AE19-62706E023703}">
                      <ahyp:hlinkClr xmlns:ahyp="http://schemas.microsoft.com/office/drawing/2018/hyperlinkcolor" val="tx"/>
                    </a:ext>
                  </a:extLst>
                </a:hlinkClick>
              </a:rPr>
              <a:t>Nick Youngson</a:t>
            </a:r>
            <a:r>
              <a:rPr lang="en" sz="1000">
                <a:solidFill>
                  <a:srgbClr val="959595"/>
                </a:solidFill>
                <a:highlight>
                  <a:srgbClr val="FFFFFF"/>
                </a:highlight>
              </a:rPr>
              <a:t> </a:t>
            </a:r>
            <a:r>
              <a:rPr lang="en" sz="1000">
                <a:solidFill>
                  <a:srgbClr val="337AB7"/>
                </a:solidFill>
                <a:highlight>
                  <a:srgbClr val="FFFFFF"/>
                </a:highlight>
                <a:uFill>
                  <a:noFill/>
                </a:uFill>
                <a:hlinkClick r:id="rId5">
                  <a:extLst>
                    <a:ext uri="{A12FA001-AC4F-418D-AE19-62706E023703}">
                      <ahyp:hlinkClr xmlns:ahyp="http://schemas.microsoft.com/office/drawing/2018/hyperlinkcolor" val="tx"/>
                    </a:ext>
                  </a:extLst>
                </a:hlinkClick>
              </a:rPr>
              <a:t>CC BY-SA 3.0</a:t>
            </a:r>
            <a:r>
              <a:rPr lang="en" sz="1000">
                <a:solidFill>
                  <a:srgbClr val="959595"/>
                </a:solidFill>
                <a:highlight>
                  <a:srgbClr val="FFFFFF"/>
                </a:highlight>
              </a:rPr>
              <a:t> </a:t>
            </a:r>
            <a:r>
              <a:rPr lang="en" sz="1000">
                <a:solidFill>
                  <a:srgbClr val="337AB7"/>
                </a:solidFill>
                <a:highlight>
                  <a:srgbClr val="FFFFFF"/>
                </a:highlight>
                <a:uFill>
                  <a:noFill/>
                </a:uFill>
                <a:hlinkClick r:id="rId6">
                  <a:extLst>
                    <a:ext uri="{A12FA001-AC4F-418D-AE19-62706E023703}">
                      <ahyp:hlinkClr xmlns:ahyp="http://schemas.microsoft.com/office/drawing/2018/hyperlinkcolor" val="tx"/>
                    </a:ext>
                  </a:extLst>
                </a:hlinkClick>
              </a:rPr>
              <a:t>Alpha Stock Images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147300" y="2456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Projects vs Operations</a:t>
            </a:r>
            <a:endParaRPr b="1">
              <a:latin typeface="Arial"/>
              <a:ea typeface="Arial"/>
              <a:cs typeface="Arial"/>
              <a:sym typeface="Arial"/>
            </a:endParaRPr>
          </a:p>
        </p:txBody>
      </p:sp>
      <p:sp>
        <p:nvSpPr>
          <p:cNvPr id="111" name="Google Shape;111;p18"/>
          <p:cNvSpPr txBox="1">
            <a:spLocks noGrp="1"/>
          </p:cNvSpPr>
          <p:nvPr>
            <p:ph type="body" idx="1"/>
          </p:nvPr>
        </p:nvSpPr>
        <p:spPr>
          <a:xfrm>
            <a:off x="249875" y="1376400"/>
            <a:ext cx="8520600" cy="33390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rgbClr val="373D3F"/>
              </a:buClr>
              <a:buSzPts val="2000"/>
              <a:buChar char="●"/>
            </a:pPr>
            <a:r>
              <a:rPr lang="en" sz="2000" dirty="0">
                <a:solidFill>
                  <a:srgbClr val="373D3F"/>
                </a:solidFill>
                <a:highlight>
                  <a:srgbClr val="FFFFFF"/>
                </a:highlight>
                <a:latin typeface="Tahoma"/>
                <a:ea typeface="Tahoma"/>
                <a:cs typeface="Tahoma"/>
                <a:sym typeface="Tahoma"/>
              </a:rPr>
              <a:t>P</a:t>
            </a:r>
            <a:r>
              <a:rPr lang="en" sz="2000" dirty="0">
                <a:solidFill>
                  <a:srgbClr val="373D3F"/>
                </a:solidFill>
                <a:highlight>
                  <a:srgbClr val="FFFFFF"/>
                </a:highlight>
                <a:latin typeface="Arial"/>
                <a:ea typeface="Arial"/>
                <a:cs typeface="Arial"/>
                <a:sym typeface="Arial"/>
              </a:rPr>
              <a:t>rojects are different from ongoing operations. </a:t>
            </a:r>
            <a:endParaRPr sz="2000" dirty="0">
              <a:solidFill>
                <a:srgbClr val="373D3F"/>
              </a:solidFill>
              <a:highlight>
                <a:srgbClr val="FFFFFF"/>
              </a:highlight>
              <a:latin typeface="Arial"/>
              <a:ea typeface="Arial"/>
              <a:cs typeface="Arial"/>
              <a:sym typeface="Arial"/>
            </a:endParaRPr>
          </a:p>
          <a:p>
            <a:pPr marL="457200" lvl="0" indent="-355600" algn="l" rtl="0">
              <a:spcBef>
                <a:spcPts val="0"/>
              </a:spcBef>
              <a:spcAft>
                <a:spcPts val="0"/>
              </a:spcAft>
              <a:buClr>
                <a:srgbClr val="373D3F"/>
              </a:buClr>
              <a:buSzPts val="2000"/>
              <a:buFont typeface="Arial"/>
              <a:buChar char="●"/>
            </a:pPr>
            <a:r>
              <a:rPr lang="en" sz="2000" dirty="0">
                <a:solidFill>
                  <a:srgbClr val="373D3F"/>
                </a:solidFill>
                <a:highlight>
                  <a:srgbClr val="FFFFFF"/>
                </a:highlight>
                <a:latin typeface="Arial"/>
                <a:ea typeface="Arial"/>
                <a:cs typeface="Arial"/>
                <a:sym typeface="Arial"/>
              </a:rPr>
              <a:t>Project management addresses </a:t>
            </a:r>
            <a:r>
              <a:rPr lang="en" sz="2000" b="1" i="1" dirty="0">
                <a:solidFill>
                  <a:schemeClr val="dk1"/>
                </a:solidFill>
                <a:highlight>
                  <a:srgbClr val="FFFFFF"/>
                </a:highlight>
                <a:latin typeface="Arial"/>
                <a:ea typeface="Arial"/>
                <a:cs typeface="Arial"/>
                <a:sym typeface="Arial"/>
              </a:rPr>
              <a:t>temporary </a:t>
            </a:r>
            <a:r>
              <a:rPr lang="en" sz="2000" dirty="0">
                <a:solidFill>
                  <a:srgbClr val="373D3F"/>
                </a:solidFill>
                <a:highlight>
                  <a:srgbClr val="FFFFFF"/>
                </a:highlight>
                <a:latin typeface="Arial"/>
                <a:ea typeface="Arial"/>
                <a:cs typeface="Arial"/>
                <a:sym typeface="Arial"/>
              </a:rPr>
              <a:t>endeavors </a:t>
            </a:r>
            <a:endParaRPr sz="2000" dirty="0">
              <a:solidFill>
                <a:srgbClr val="373D3F"/>
              </a:solidFill>
              <a:highlight>
                <a:srgbClr val="FFFFFF"/>
              </a:highlight>
              <a:latin typeface="Arial"/>
              <a:ea typeface="Arial"/>
              <a:cs typeface="Arial"/>
              <a:sym typeface="Arial"/>
            </a:endParaRPr>
          </a:p>
          <a:p>
            <a:pPr marL="457200" lvl="0" indent="-355600" algn="l" rtl="0">
              <a:spcBef>
                <a:spcPts val="0"/>
              </a:spcBef>
              <a:spcAft>
                <a:spcPts val="0"/>
              </a:spcAft>
              <a:buClr>
                <a:srgbClr val="373D3F"/>
              </a:buClr>
              <a:buSzPts val="2000"/>
              <a:buFont typeface="Arial"/>
              <a:buChar char="●"/>
            </a:pPr>
            <a:r>
              <a:rPr lang="en" sz="2000" dirty="0">
                <a:solidFill>
                  <a:srgbClr val="373D3F"/>
                </a:solidFill>
                <a:highlight>
                  <a:srgbClr val="FFFFFF"/>
                </a:highlight>
                <a:latin typeface="Arial"/>
                <a:ea typeface="Arial"/>
                <a:cs typeface="Arial"/>
                <a:sym typeface="Arial"/>
              </a:rPr>
              <a:t>Operations management focuses on improving </a:t>
            </a:r>
            <a:r>
              <a:rPr lang="en" sz="2000" b="1" i="1" dirty="0">
                <a:solidFill>
                  <a:schemeClr val="dk1"/>
                </a:solidFill>
                <a:highlight>
                  <a:srgbClr val="FFFFFF"/>
                </a:highlight>
                <a:latin typeface="Arial"/>
                <a:ea typeface="Arial"/>
                <a:cs typeface="Arial"/>
                <a:sym typeface="Arial"/>
              </a:rPr>
              <a:t>ongoing operations</a:t>
            </a:r>
            <a:r>
              <a:rPr lang="en" sz="2000" dirty="0">
                <a:solidFill>
                  <a:schemeClr val="dk1"/>
                </a:solidFill>
                <a:highlight>
                  <a:srgbClr val="FFFFFF"/>
                </a:highlight>
                <a:latin typeface="Arial"/>
                <a:ea typeface="Arial"/>
                <a:cs typeface="Arial"/>
                <a:sym typeface="Arial"/>
              </a:rPr>
              <a:t>.</a:t>
            </a:r>
            <a:r>
              <a:rPr lang="en" sz="2000" dirty="0">
                <a:solidFill>
                  <a:srgbClr val="373D3F"/>
                </a:solidFill>
                <a:highlight>
                  <a:srgbClr val="FFFFFF"/>
                </a:highlight>
                <a:latin typeface="Arial"/>
                <a:ea typeface="Arial"/>
                <a:cs typeface="Arial"/>
                <a:sym typeface="Arial"/>
              </a:rPr>
              <a:t> </a:t>
            </a:r>
            <a:endParaRPr sz="2000" dirty="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311700" y="644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Arial"/>
                <a:ea typeface="Arial"/>
                <a:cs typeface="Arial"/>
                <a:sym typeface="Arial"/>
              </a:rPr>
              <a:t>1.2 Types of Projects</a:t>
            </a:r>
            <a:endParaRPr b="1">
              <a:latin typeface="Arial"/>
              <a:ea typeface="Arial"/>
              <a:cs typeface="Arial"/>
              <a:sym typeface="Arial"/>
            </a:endParaRPr>
          </a:p>
        </p:txBody>
      </p:sp>
      <p:pic>
        <p:nvPicPr>
          <p:cNvPr id="118" name="Google Shape;118;p19" descr="Strategic, Operational and Compliance." title="Types of Projects"/>
          <p:cNvPicPr preferRelativeResize="0"/>
          <p:nvPr/>
        </p:nvPicPr>
        <p:blipFill>
          <a:blip r:embed="rId3">
            <a:alphaModFix/>
          </a:blip>
          <a:stretch>
            <a:fillRect/>
          </a:stretch>
        </p:blipFill>
        <p:spPr>
          <a:xfrm>
            <a:off x="2198975" y="832225"/>
            <a:ext cx="5110899" cy="37106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182525" y="2338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Traditional Project Management  </a:t>
            </a:r>
            <a:r>
              <a:rPr lang="en" sz="4000" b="1">
                <a:latin typeface="Arial"/>
                <a:ea typeface="Arial"/>
                <a:cs typeface="Arial"/>
                <a:sym typeface="Arial"/>
              </a:rPr>
              <a:t> </a:t>
            </a:r>
            <a:r>
              <a:rPr lang="en" sz="4000" b="1" u="sng">
                <a:latin typeface="Tahoma"/>
                <a:ea typeface="Tahoma"/>
                <a:cs typeface="Tahoma"/>
                <a:sym typeface="Tahoma"/>
              </a:rPr>
              <a:t>    </a:t>
            </a:r>
            <a:endParaRPr sz="4000" b="1" u="sng">
              <a:latin typeface="Tahoma"/>
              <a:ea typeface="Tahoma"/>
              <a:cs typeface="Tahoma"/>
              <a:sym typeface="Tahoma"/>
            </a:endParaRPr>
          </a:p>
        </p:txBody>
      </p:sp>
      <p:pic>
        <p:nvPicPr>
          <p:cNvPr id="124" name="Google Shape;124;p20" descr="Three sticky notes with the words Done, Doing and To Do." title="Decorative "/>
          <p:cNvPicPr preferRelativeResize="0"/>
          <p:nvPr/>
        </p:nvPicPr>
        <p:blipFill rotWithShape="1">
          <a:blip r:embed="rId3">
            <a:alphaModFix/>
          </a:blip>
          <a:srcRect l="6015" b="10809"/>
          <a:stretch/>
        </p:blipFill>
        <p:spPr>
          <a:xfrm>
            <a:off x="2111875" y="1064774"/>
            <a:ext cx="4500224" cy="3616726"/>
          </a:xfrm>
          <a:prstGeom prst="rect">
            <a:avLst/>
          </a:prstGeom>
          <a:noFill/>
          <a:ln>
            <a:noFill/>
          </a:ln>
        </p:spPr>
      </p:pic>
      <p:sp>
        <p:nvSpPr>
          <p:cNvPr id="125" name="Google Shape;125;p20"/>
          <p:cNvSpPr txBox="1"/>
          <p:nvPr/>
        </p:nvSpPr>
        <p:spPr>
          <a:xfrm>
            <a:off x="2410038" y="4401150"/>
            <a:ext cx="3903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lt1"/>
                </a:solidFill>
              </a:rPr>
              <a:t>Photo Credit- Eden Constantino (Unsplash)</a:t>
            </a:r>
            <a:endParaRPr sz="1200">
              <a:solidFill>
                <a:schemeClr val="lt1"/>
              </a:solidFill>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1255</Words>
  <Application>Microsoft Office PowerPoint</Application>
  <PresentationFormat>On-screen Show (16:9)</PresentationFormat>
  <Paragraphs>104</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Lora</vt:lpstr>
      <vt:lpstr>Roboto</vt:lpstr>
      <vt:lpstr>Tahoma</vt:lpstr>
      <vt:lpstr>Times New Roman</vt:lpstr>
      <vt:lpstr>Geometric</vt:lpstr>
      <vt:lpstr>Essentials of Project Management </vt:lpstr>
      <vt:lpstr>Learning Outcomes</vt:lpstr>
      <vt:lpstr>Important Note </vt:lpstr>
      <vt:lpstr>1.1 What is a Project?</vt:lpstr>
      <vt:lpstr>What is a Program</vt:lpstr>
      <vt:lpstr>What is an Operation?</vt:lpstr>
      <vt:lpstr>Projects vs Operations</vt:lpstr>
      <vt:lpstr>1.2 Types of Projects</vt:lpstr>
      <vt:lpstr>Traditional Project Management       </vt:lpstr>
      <vt:lpstr>Agile Project Management </vt:lpstr>
      <vt:lpstr>1.3 Aspects of Project Management  </vt:lpstr>
      <vt:lpstr>Aspects of Project Management </vt:lpstr>
      <vt:lpstr>Project Constraints</vt:lpstr>
      <vt:lpstr>Project Priority </vt:lpstr>
      <vt:lpstr>Life Cycle of a Project </vt:lpstr>
      <vt:lpstr>4 Phases of a Project </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Project Management Chapter 1</dc:title>
  <dc:creator>Halle-Shook, Michele</dc:creator>
  <cp:lastModifiedBy>Steeves, Catherine</cp:lastModifiedBy>
  <cp:revision>2</cp:revision>
  <dcterms:modified xsi:type="dcterms:W3CDTF">2023-08-22T19:04:35Z</dcterms:modified>
</cp:coreProperties>
</file>