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Lora"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8076f686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8076f686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project team works with the project manager to develop the project management plans, schedule the work of the project, acquire the needed resources, monitor project progress and see the project through to its successful completion. Team members may be devoted solely to working on the management aspects of a project, or may also be performing the work of the project. How well the project team works together will determine the success or failure of a project.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r>
              <a:rPr lang="en" sz="1174" b="1">
                <a:solidFill>
                  <a:schemeClr val="dk1"/>
                </a:solidFill>
              </a:rPr>
              <a:t>Basic Needs: Maslow’s Hierarchy of Needs</a:t>
            </a:r>
            <a:endParaRPr sz="1174"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674">
                <a:solidFill>
                  <a:schemeClr val="dk1"/>
                </a:solidFill>
              </a:rPr>
              <a:t>Abraham Maslow provided a model to understand basic human needs which is usually represented as a pyramid (see Figure 13-1). Each need builds on the others: A person’s esteem needs are not that important if they are struggling with meeting the biological need to eat. Here are each of the levels in Maslow’s hierarchy:</a:t>
            </a:r>
            <a:endParaRPr sz="1674">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Project managers who can quickly move the team from the Forming stage to the Performing stage will have huge advantages in terms of performance. To do this, project managers incorporate team building activities into the project.Starting the project with some team building activities will let the team start to form, resolve interpersonal conflicts and develop norms of behavior in a low-risk environment. Unfortunately, some project managers perceive taking time for team building as a waste of time. However, time invested here pays off with a much more motivated and better performing team.</a:t>
            </a:r>
            <a:endParaRPr/>
          </a:p>
          <a:p>
            <a:pPr marL="0" lvl="0" indent="0" algn="l" rtl="0">
              <a:lnSpc>
                <a:spcPct val="115000"/>
              </a:lnSpc>
              <a:spcBef>
                <a:spcPts val="1200"/>
              </a:spcBef>
              <a:spcAft>
                <a:spcPts val="0"/>
              </a:spcAft>
              <a:buNone/>
            </a:pPr>
            <a:r>
              <a:rPr lang="en">
                <a:solidFill>
                  <a:srgbClr val="373D3F"/>
                </a:solidFill>
                <a:highlight>
                  <a:schemeClr val="lt1"/>
                </a:highlight>
              </a:rPr>
              <a:t>Tuckman's stages of Team Development</a:t>
            </a:r>
            <a:endParaRPr>
              <a:solidFill>
                <a:srgbClr val="373D3F"/>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lnSpc>
                <a:spcPct val="115000"/>
              </a:lnSpc>
              <a:spcBef>
                <a:spcPts val="1200"/>
              </a:spcBef>
              <a:spcAft>
                <a:spcPts val="0"/>
              </a:spcAft>
              <a:buClr>
                <a:schemeClr val="dk1"/>
              </a:buClr>
              <a:buSzPts val="1100"/>
              <a:buFont typeface="Arial"/>
              <a:buNone/>
            </a:pPr>
            <a:r>
              <a:rPr lang="en"/>
              <a:t>There are lots of opportunities to incorporate team building activities into the planning process. Perhaps the most important process a project manager can facilitate is helping team members learn to trust each other.</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Reliable promises, emotional intelligence, and a realistic outlook are all meaningless as trust-building tools if you don’t have the skills to communicate with your team members. In his book Mastering the Leadership Role in Project Management, Alexander Laufer explains the vital importance of team communication.</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457200" lvl="0" indent="-298450" algn="l" rtl="0">
              <a:lnSpc>
                <a:spcPct val="115000"/>
              </a:lnSpc>
              <a:spcBef>
                <a:spcPts val="1200"/>
              </a:spcBef>
              <a:spcAft>
                <a:spcPts val="0"/>
              </a:spcAft>
              <a:buClr>
                <a:schemeClr val="dk1"/>
              </a:buClr>
              <a:buSzPts val="1100"/>
              <a:buChar char="●"/>
            </a:pPr>
            <a:r>
              <a:rPr lang="en"/>
              <a:t>Because a project functions as an ad hoc temporary and evolving organization, composed of people affiliated with different organizations, communication serves as the glue that binds together all parts of the organization. When the project suffers from high uncertainty, the role played by project communication is even more crucial. (Laufer, 2012, p. 230)</a:t>
            </a:r>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5d895da6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5d895da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To build believable performances, actors start by figuring out their characters’ motivations—their reasons for doing what they do. As a team leader, you can use the same line of thinking to better understand your team members. Start by asking this question: Why do your team members do what they do? Most people work because they have to, of course. But their contributions to a team are motivated by issues that go way beyond the economic pressures of holding onto a job.</a:t>
            </a:r>
            <a:endParaRPr sz="1350">
              <a:solidFill>
                <a:srgbClr val="373D3F"/>
              </a:solidFill>
              <a:highlight>
                <a:srgbClr val="FFFFFF"/>
              </a:highlight>
              <a:latin typeface="Lora"/>
              <a:ea typeface="Lora"/>
              <a:cs typeface="Lora"/>
              <a:sym typeface="Lora"/>
            </a:endParaRPr>
          </a:p>
          <a:p>
            <a:pPr marL="0" lvl="0" indent="0" algn="l" rtl="0">
              <a:lnSpc>
                <a:spcPct val="115000"/>
              </a:lnSpc>
              <a:spcBef>
                <a:spcPts val="1200"/>
              </a:spcBef>
              <a:spcAft>
                <a:spcPts val="1200"/>
              </a:spcAft>
              <a:buNone/>
            </a:pPr>
            <a:r>
              <a:rPr lang="en" sz="1350">
                <a:solidFill>
                  <a:srgbClr val="373D3F"/>
                </a:solidFill>
                <a:highlight>
                  <a:srgbClr val="FFFFFF"/>
                </a:highlight>
                <a:latin typeface="Lora"/>
                <a:ea typeface="Lora"/>
                <a:cs typeface="Lora"/>
                <a:sym typeface="Lora"/>
              </a:rPr>
              <a:t> </a:t>
            </a: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a:latin typeface="Tahoma"/>
                <a:ea typeface="Tahoma"/>
                <a:cs typeface="Tahoma"/>
                <a:sym typeface="Tahoma"/>
              </a:rPr>
              <a:t>Essentials of Project Management</a:t>
            </a:r>
            <a:r>
              <a:rPr lang="en" sz="4533" u="sng">
                <a:latin typeface="Tahoma"/>
                <a:ea typeface="Tahoma"/>
                <a:cs typeface="Tahoma"/>
                <a:sym typeface="Tahoma"/>
              </a:rPr>
              <a:t> </a:t>
            </a:r>
            <a:endParaRPr sz="4533" u="sng">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dirty="0">
                <a:latin typeface="Tahoma"/>
                <a:ea typeface="Tahoma"/>
                <a:cs typeface="Tahoma"/>
                <a:sym typeface="Tahoma"/>
              </a:rPr>
              <a:t>Chapter 13 - Project Team</a:t>
            </a:r>
            <a:endParaRPr sz="2842" dirty="0">
              <a:latin typeface="Tahoma"/>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284624"/>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97500" y="165150"/>
            <a:ext cx="8634900" cy="6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13.1. Learning Objectives</a:t>
            </a:r>
            <a:endParaRPr b="1">
              <a:latin typeface="Arial"/>
              <a:ea typeface="Arial"/>
              <a:cs typeface="Arial"/>
              <a:sym typeface="Arial"/>
            </a:endParaRPr>
          </a:p>
        </p:txBody>
      </p:sp>
      <p:sp>
        <p:nvSpPr>
          <p:cNvPr id="81" name="Google Shape;81;p14"/>
          <p:cNvSpPr txBox="1">
            <a:spLocks noGrp="1"/>
          </p:cNvSpPr>
          <p:nvPr>
            <p:ph type="body" idx="1"/>
          </p:nvPr>
        </p:nvSpPr>
        <p:spPr>
          <a:xfrm>
            <a:off x="79450" y="867043"/>
            <a:ext cx="8871000" cy="3409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latin typeface="Arial"/>
                <a:ea typeface="Arial"/>
                <a:cs typeface="Arial"/>
                <a:sym typeface="Arial"/>
              </a:rPr>
              <a:t>By the end of this chapter you should be able to:</a:t>
            </a:r>
            <a:endParaRPr sz="1700" b="1" dirty="0">
              <a:latin typeface="Arial"/>
              <a:ea typeface="Arial"/>
              <a:cs typeface="Arial"/>
              <a:sym typeface="Arial"/>
            </a:endParaRPr>
          </a:p>
          <a:p>
            <a:pPr marL="457200" lvl="0" indent="-330200" algn="l" rtl="0">
              <a:lnSpc>
                <a:spcPct val="100000"/>
              </a:lnSpc>
              <a:spcBef>
                <a:spcPts val="1200"/>
              </a:spcBef>
              <a:spcAft>
                <a:spcPts val="0"/>
              </a:spcAft>
              <a:buClr>
                <a:srgbClr val="000000"/>
              </a:buClr>
              <a:buSzPts val="1600"/>
              <a:buFont typeface="Arial"/>
              <a:buAutoNum type="arabicPeriod"/>
            </a:pPr>
            <a:r>
              <a:rPr lang="en-CA">
                <a:solidFill>
                  <a:srgbClr val="000000"/>
                </a:solidFill>
                <a:latin typeface="Arial"/>
                <a:ea typeface="Arial"/>
                <a:cs typeface="Arial"/>
                <a:sym typeface="Arial"/>
              </a:rPr>
              <a:t>Outline </a:t>
            </a:r>
            <a:r>
              <a:rPr lang="en-CA" dirty="0">
                <a:solidFill>
                  <a:srgbClr val="000000"/>
                </a:solidFill>
                <a:latin typeface="Arial"/>
                <a:ea typeface="Arial"/>
                <a:cs typeface="Arial"/>
                <a:sym typeface="Arial"/>
              </a:rPr>
              <a:t>the basic needs of our team members.</a:t>
            </a:r>
          </a:p>
          <a:p>
            <a:pPr marL="457200" lvl="0" indent="-330200" algn="l" rtl="0">
              <a:lnSpc>
                <a:spcPct val="100000"/>
              </a:lnSpc>
              <a:spcBef>
                <a:spcPts val="1200"/>
              </a:spcBef>
              <a:spcAft>
                <a:spcPts val="0"/>
              </a:spcAft>
              <a:buClr>
                <a:srgbClr val="000000"/>
              </a:buClr>
              <a:buSzPts val="1600"/>
              <a:buFont typeface="Arial"/>
              <a:buAutoNum type="arabicPeriod"/>
            </a:pPr>
            <a:r>
              <a:rPr lang="en-CA" dirty="0">
                <a:solidFill>
                  <a:srgbClr val="000000"/>
                </a:solidFill>
                <a:latin typeface="Arial"/>
                <a:ea typeface="Arial"/>
                <a:cs typeface="Arial"/>
                <a:sym typeface="Arial"/>
              </a:rPr>
              <a:t>Explain the stages that a project team goes through and be able to identify the role that a project manager should try to play during each stage.</a:t>
            </a:r>
          </a:p>
          <a:p>
            <a:pPr marL="457200" lvl="0" indent="-330200" algn="l" rtl="0">
              <a:lnSpc>
                <a:spcPct val="100000"/>
              </a:lnSpc>
              <a:spcBef>
                <a:spcPts val="1200"/>
              </a:spcBef>
              <a:spcAft>
                <a:spcPts val="0"/>
              </a:spcAft>
              <a:buClr>
                <a:srgbClr val="000000"/>
              </a:buClr>
              <a:buSzPts val="1600"/>
              <a:buFont typeface="Arial"/>
              <a:buAutoNum type="arabicPeriod"/>
            </a:pPr>
            <a:r>
              <a:rPr lang="en-CA" dirty="0">
                <a:solidFill>
                  <a:srgbClr val="000000"/>
                </a:solidFill>
                <a:latin typeface="Arial"/>
                <a:ea typeface="Arial"/>
                <a:cs typeface="Arial"/>
                <a:sym typeface="Arial"/>
              </a:rPr>
              <a:t>Discuss the role of trust in building a team, and describe behaviours that help build trust.</a:t>
            </a:r>
          </a:p>
          <a:p>
            <a:pPr marL="457200" lvl="0" indent="-330200" algn="l" rtl="0">
              <a:lnSpc>
                <a:spcPct val="100000"/>
              </a:lnSpc>
              <a:spcBef>
                <a:spcPts val="1200"/>
              </a:spcBef>
              <a:spcAft>
                <a:spcPts val="0"/>
              </a:spcAft>
              <a:buClr>
                <a:srgbClr val="000000"/>
              </a:buClr>
              <a:buSzPts val="1600"/>
              <a:buFont typeface="Arial"/>
              <a:buAutoNum type="arabicPeriod"/>
            </a:pPr>
            <a:r>
              <a:rPr lang="en-CA" dirty="0">
                <a:solidFill>
                  <a:srgbClr val="000000"/>
                </a:solidFill>
                <a:latin typeface="Arial"/>
                <a:ea typeface="Arial"/>
                <a:cs typeface="Arial"/>
                <a:sym typeface="Arial"/>
              </a:rPr>
              <a:t>List motivators and demotivators that can affect a team’s effectiveness.</a:t>
            </a:r>
          </a:p>
          <a:p>
            <a:pPr marL="457200" lvl="0" indent="-330200" algn="l" rtl="0">
              <a:lnSpc>
                <a:spcPct val="100000"/>
              </a:lnSpc>
              <a:spcBef>
                <a:spcPts val="1200"/>
              </a:spcBef>
              <a:spcAft>
                <a:spcPts val="0"/>
              </a:spcAft>
              <a:buClr>
                <a:srgbClr val="000000"/>
              </a:buClr>
              <a:buSzPts val="1600"/>
              <a:buFont typeface="Arial"/>
              <a:buAutoNum type="arabicPeriod"/>
            </a:pPr>
            <a:r>
              <a:rPr lang="en-CA" dirty="0">
                <a:solidFill>
                  <a:srgbClr val="000000"/>
                </a:solidFill>
                <a:latin typeface="Arial"/>
                <a:ea typeface="Arial"/>
                <a:cs typeface="Arial"/>
                <a:sym typeface="Arial"/>
              </a:rPr>
              <a:t>Explain issues related to managing transitions on a team.</a:t>
            </a:r>
          </a:p>
          <a:p>
            <a:pPr marL="457200" lvl="0" indent="-330200" algn="l" rtl="0">
              <a:lnSpc>
                <a:spcPct val="100000"/>
              </a:lnSpc>
              <a:spcBef>
                <a:spcPts val="1200"/>
              </a:spcBef>
              <a:spcAft>
                <a:spcPts val="0"/>
              </a:spcAft>
              <a:buClr>
                <a:srgbClr val="000000"/>
              </a:buClr>
              <a:buSzPts val="1600"/>
              <a:buFont typeface="Arial"/>
              <a:buAutoNum type="arabicPeriod"/>
            </a:pPr>
            <a:r>
              <a:rPr lang="en-CA" dirty="0">
                <a:solidFill>
                  <a:srgbClr val="000000"/>
                </a:solidFill>
                <a:latin typeface="Arial"/>
                <a:ea typeface="Arial"/>
                <a:cs typeface="Arial"/>
                <a:sym typeface="Arial"/>
              </a:rPr>
              <a:t>Describe the advantages of diverse teams and provide some suggestions for managing them.</a:t>
            </a:r>
            <a:endParaRPr sz="17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136200" y="151650"/>
            <a:ext cx="8554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13.2. Successful Team</a:t>
            </a:r>
            <a:endParaRPr b="1">
              <a:latin typeface="Arial"/>
              <a:ea typeface="Arial"/>
              <a:cs typeface="Arial"/>
              <a:sym typeface="Arial"/>
            </a:endParaRPr>
          </a:p>
        </p:txBody>
      </p:sp>
      <p:sp>
        <p:nvSpPr>
          <p:cNvPr id="93" name="Google Shape;93;p16"/>
          <p:cNvSpPr txBox="1">
            <a:spLocks noGrp="1"/>
          </p:cNvSpPr>
          <p:nvPr>
            <p:ph type="body" idx="1"/>
          </p:nvPr>
        </p:nvSpPr>
        <p:spPr>
          <a:xfrm>
            <a:off x="3152575" y="820775"/>
            <a:ext cx="5871300" cy="3814500"/>
          </a:xfrm>
          <a:prstGeom prst="rect">
            <a:avLst/>
          </a:prstGeom>
        </p:spPr>
        <p:txBody>
          <a:bodyPr spcFirstLastPara="1" wrap="square" lIns="91425" tIns="91425" rIns="91425" bIns="91425" anchor="t" anchorCtr="0">
            <a:normAutofit fontScale="92500"/>
          </a:bodyPr>
          <a:lstStyle/>
          <a:p>
            <a:pPr marL="457200" lvl="0" indent="-355600" algn="l" rtl="0">
              <a:lnSpc>
                <a:spcPct val="200000"/>
              </a:lnSpc>
              <a:spcBef>
                <a:spcPts val="0"/>
              </a:spcBef>
              <a:spcAft>
                <a:spcPts val="0"/>
              </a:spcAft>
              <a:buSzPts val="2000"/>
              <a:buChar char="●"/>
            </a:pPr>
            <a:r>
              <a:rPr lang="en" sz="2000"/>
              <a:t>The primary reasons for project ‘dream teams’ to fail is ‘signing too many all-stars.’</a:t>
            </a:r>
            <a:endParaRPr sz="2000"/>
          </a:p>
          <a:p>
            <a:pPr marL="457200" lvl="0" indent="-355600" algn="l" rtl="0">
              <a:lnSpc>
                <a:spcPct val="200000"/>
              </a:lnSpc>
              <a:spcBef>
                <a:spcPts val="0"/>
              </a:spcBef>
              <a:spcAft>
                <a:spcPts val="0"/>
              </a:spcAft>
              <a:buSzPts val="2000"/>
              <a:buChar char="●"/>
            </a:pPr>
            <a:r>
              <a:rPr lang="en" sz="2000"/>
              <a:t>More important than an all-star is project team members fully committed to the project goals.</a:t>
            </a:r>
            <a:endParaRPr sz="2000"/>
          </a:p>
          <a:p>
            <a:pPr marL="457200" lvl="0" indent="-355600" algn="l" rtl="0">
              <a:lnSpc>
                <a:spcPct val="200000"/>
              </a:lnSpc>
              <a:spcBef>
                <a:spcPts val="0"/>
              </a:spcBef>
              <a:spcAft>
                <a:spcPts val="0"/>
              </a:spcAft>
              <a:buSzPts val="2000"/>
              <a:buChar char="●"/>
            </a:pPr>
            <a:r>
              <a:rPr lang="en" sz="2000"/>
              <a:t>The project teams adherence to the project goals is the key to their success.</a:t>
            </a:r>
            <a:endParaRPr sz="2000"/>
          </a:p>
        </p:txBody>
      </p:sp>
      <p:sp>
        <p:nvSpPr>
          <p:cNvPr id="97" name="Google Shape;97;p16"/>
          <p:cNvSpPr txBox="1"/>
          <p:nvPr/>
        </p:nvSpPr>
        <p:spPr>
          <a:xfrm>
            <a:off x="84450" y="3313699"/>
            <a:ext cx="3137248" cy="3077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latin typeface="Tahoma"/>
                <a:ea typeface="Tahoma"/>
                <a:cs typeface="Tahoma"/>
                <a:sym typeface="Tahoma"/>
              </a:rPr>
              <a:t>Photo Credit- Leon Oalh (Unsplash)</a:t>
            </a:r>
            <a:endParaRPr sz="1000"/>
          </a:p>
        </p:txBody>
      </p:sp>
      <p:pic>
        <p:nvPicPr>
          <p:cNvPr id="96" name="Google Shape;96;p16" descr="Image&#10;&#10;Person standing in front of a white board with sticky notes." title="Image"/>
          <p:cNvPicPr preferRelativeResize="0"/>
          <p:nvPr/>
        </p:nvPicPr>
        <p:blipFill>
          <a:blip r:embed="rId3">
            <a:alphaModFix/>
          </a:blip>
          <a:stretch>
            <a:fillRect/>
          </a:stretch>
        </p:blipFill>
        <p:spPr>
          <a:xfrm>
            <a:off x="84450" y="1222700"/>
            <a:ext cx="3137249" cy="2090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70050" y="1516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13.3. Developing Team</a:t>
            </a:r>
            <a:endParaRPr b="1">
              <a:latin typeface="Arial"/>
              <a:ea typeface="Arial"/>
              <a:cs typeface="Arial"/>
              <a:sym typeface="Arial"/>
            </a:endParaRPr>
          </a:p>
          <a:p>
            <a:pPr marL="0" lvl="0" indent="0" algn="l" rtl="0">
              <a:spcBef>
                <a:spcPts val="0"/>
              </a:spcBef>
              <a:spcAft>
                <a:spcPts val="0"/>
              </a:spcAft>
              <a:buSzPts val="990"/>
              <a:buNone/>
            </a:pPr>
            <a:endParaRPr b="1">
              <a:latin typeface="Arial"/>
              <a:ea typeface="Arial"/>
              <a:cs typeface="Arial"/>
              <a:sym typeface="Arial"/>
            </a:endParaRPr>
          </a:p>
          <a:p>
            <a:pPr marL="0" lvl="0" indent="0" algn="l" rtl="0">
              <a:spcBef>
                <a:spcPts val="0"/>
              </a:spcBef>
              <a:spcAft>
                <a:spcPts val="0"/>
              </a:spcAft>
              <a:buSzPts val="990"/>
              <a:buNone/>
            </a:pPr>
            <a:endParaRPr b="1">
              <a:latin typeface="Arial"/>
              <a:ea typeface="Arial"/>
              <a:cs typeface="Arial"/>
              <a:sym typeface="Arial"/>
            </a:endParaRPr>
          </a:p>
        </p:txBody>
      </p:sp>
      <p:sp>
        <p:nvSpPr>
          <p:cNvPr id="103" name="Google Shape;103;p17"/>
          <p:cNvSpPr txBox="1">
            <a:spLocks noGrp="1"/>
          </p:cNvSpPr>
          <p:nvPr>
            <p:ph type="body" idx="1"/>
          </p:nvPr>
        </p:nvSpPr>
        <p:spPr>
          <a:xfrm>
            <a:off x="115775" y="926200"/>
            <a:ext cx="8322300" cy="36732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The project team works with the project manager to develop the project management plans and see the project through to its successful completion. </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Team members may be devoted to the management aspects of a project.</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How the project team works together will determine the success or failure of a project.</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91950" y="1763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Maslow’s Hierarchy of Needs</a:t>
            </a:r>
            <a:endParaRPr b="1">
              <a:latin typeface="Arial"/>
              <a:ea typeface="Arial"/>
              <a:cs typeface="Arial"/>
              <a:sym typeface="Arial"/>
            </a:endParaRPr>
          </a:p>
          <a:p>
            <a:pPr marL="0" lvl="0" indent="0" algn="l" rtl="0">
              <a:spcBef>
                <a:spcPts val="0"/>
              </a:spcBef>
              <a:spcAft>
                <a:spcPts val="0"/>
              </a:spcAft>
              <a:buSzPts val="990"/>
              <a:buNone/>
            </a:pPr>
            <a:endParaRPr b="1">
              <a:latin typeface="Arial"/>
              <a:ea typeface="Arial"/>
              <a:cs typeface="Arial"/>
              <a:sym typeface="Arial"/>
            </a:endParaRPr>
          </a:p>
        </p:txBody>
      </p:sp>
      <p:sp>
        <p:nvSpPr>
          <p:cNvPr id="110" name="Google Shape;110;p18"/>
          <p:cNvSpPr txBox="1">
            <a:spLocks noGrp="1"/>
          </p:cNvSpPr>
          <p:nvPr>
            <p:ph type="body" idx="1"/>
          </p:nvPr>
        </p:nvSpPr>
        <p:spPr>
          <a:xfrm>
            <a:off x="177541" y="784150"/>
            <a:ext cx="5513254" cy="3766335"/>
          </a:xfrm>
          <a:prstGeom prst="rect">
            <a:avLst/>
          </a:prstGeom>
        </p:spPr>
        <p:txBody>
          <a:bodyPr spcFirstLastPara="1" wrap="square" lIns="91425" tIns="91425" rIns="91425" bIns="91425" anchor="t" anchorCtr="0">
            <a:normAutofit fontScale="25000" lnSpcReduction="20000"/>
          </a:bodyPr>
          <a:lstStyle/>
          <a:p>
            <a:pPr marL="457200" lvl="0" indent="-348341" algn="l" rtl="0">
              <a:lnSpc>
                <a:spcPct val="115000"/>
              </a:lnSpc>
              <a:spcBef>
                <a:spcPts val="1200"/>
              </a:spcBef>
              <a:spcAft>
                <a:spcPts val="0"/>
              </a:spcAft>
              <a:buClr>
                <a:srgbClr val="000000"/>
              </a:buClr>
              <a:buSzPct val="100000"/>
              <a:buFont typeface="Arial"/>
              <a:buChar char="●"/>
            </a:pPr>
            <a:r>
              <a:rPr lang="en" sz="6400" b="1" dirty="0">
                <a:solidFill>
                  <a:srgbClr val="000000"/>
                </a:solidFill>
                <a:latin typeface="Arial"/>
                <a:ea typeface="Arial"/>
                <a:cs typeface="Arial"/>
                <a:sym typeface="Arial"/>
              </a:rPr>
              <a:t>Biological and Physiological:</a:t>
            </a:r>
            <a:r>
              <a:rPr lang="en" sz="6400" dirty="0">
                <a:solidFill>
                  <a:srgbClr val="000000"/>
                </a:solidFill>
                <a:latin typeface="Arial"/>
                <a:ea typeface="Arial"/>
                <a:cs typeface="Arial"/>
                <a:sym typeface="Arial"/>
              </a:rPr>
              <a:t> What a person </a:t>
            </a:r>
            <a:endParaRPr sz="6400" dirty="0">
              <a:solidFill>
                <a:srgbClr val="000000"/>
              </a:solidFill>
              <a:latin typeface="Arial"/>
              <a:ea typeface="Arial"/>
              <a:cs typeface="Arial"/>
              <a:sym typeface="Arial"/>
            </a:endParaRPr>
          </a:p>
          <a:p>
            <a:pPr marL="457200" lvl="0" indent="0" algn="l" rtl="0">
              <a:lnSpc>
                <a:spcPct val="115000"/>
              </a:lnSpc>
              <a:spcBef>
                <a:spcPts val="1200"/>
              </a:spcBef>
              <a:spcAft>
                <a:spcPts val="0"/>
              </a:spcAft>
              <a:buNone/>
            </a:pPr>
            <a:r>
              <a:rPr lang="en" sz="6400" dirty="0">
                <a:solidFill>
                  <a:srgbClr val="000000"/>
                </a:solidFill>
                <a:latin typeface="Arial"/>
                <a:ea typeface="Arial"/>
                <a:cs typeface="Arial"/>
                <a:sym typeface="Arial"/>
              </a:rPr>
              <a:t>needs to survive, such as food, water, and shelter.</a:t>
            </a:r>
            <a:endParaRPr sz="6400" dirty="0">
              <a:solidFill>
                <a:srgbClr val="000000"/>
              </a:solidFill>
              <a:latin typeface="Arial"/>
              <a:ea typeface="Arial"/>
              <a:cs typeface="Arial"/>
              <a:sym typeface="Arial"/>
            </a:endParaRPr>
          </a:p>
          <a:p>
            <a:pPr marL="457200" lvl="0" indent="-348341" algn="l" rtl="0">
              <a:lnSpc>
                <a:spcPct val="115000"/>
              </a:lnSpc>
              <a:spcBef>
                <a:spcPts val="1200"/>
              </a:spcBef>
              <a:spcAft>
                <a:spcPts val="0"/>
              </a:spcAft>
              <a:buClr>
                <a:srgbClr val="000000"/>
              </a:buClr>
              <a:buSzPct val="100000"/>
              <a:buFont typeface="Arial"/>
              <a:buChar char="●"/>
            </a:pPr>
            <a:r>
              <a:rPr lang="en" sz="6400" b="1" dirty="0">
                <a:solidFill>
                  <a:srgbClr val="000000"/>
                </a:solidFill>
                <a:latin typeface="Arial"/>
                <a:ea typeface="Arial"/>
                <a:cs typeface="Arial"/>
                <a:sym typeface="Arial"/>
              </a:rPr>
              <a:t>Safety:</a:t>
            </a:r>
            <a:r>
              <a:rPr lang="en" sz="6400" dirty="0">
                <a:solidFill>
                  <a:srgbClr val="000000"/>
                </a:solidFill>
                <a:latin typeface="Arial"/>
                <a:ea typeface="Arial"/>
                <a:cs typeface="Arial"/>
                <a:sym typeface="Arial"/>
              </a:rPr>
              <a:t> The need to be safe have financial security</a:t>
            </a:r>
            <a:endParaRPr sz="6400" dirty="0">
              <a:solidFill>
                <a:srgbClr val="000000"/>
              </a:solidFill>
              <a:latin typeface="Arial"/>
              <a:ea typeface="Arial"/>
              <a:cs typeface="Arial"/>
              <a:sym typeface="Arial"/>
            </a:endParaRPr>
          </a:p>
          <a:p>
            <a:pPr marL="457200" lvl="0" indent="0" algn="l" rtl="0">
              <a:lnSpc>
                <a:spcPct val="115000"/>
              </a:lnSpc>
              <a:spcBef>
                <a:spcPts val="1200"/>
              </a:spcBef>
              <a:spcAft>
                <a:spcPts val="0"/>
              </a:spcAft>
              <a:buNone/>
            </a:pPr>
            <a:r>
              <a:rPr lang="en" sz="6400" dirty="0">
                <a:solidFill>
                  <a:srgbClr val="000000"/>
                </a:solidFill>
                <a:latin typeface="Arial"/>
                <a:ea typeface="Arial"/>
                <a:cs typeface="Arial"/>
                <a:sym typeface="Arial"/>
              </a:rPr>
              <a:t>and protection against accidents and illness.</a:t>
            </a:r>
            <a:endParaRPr sz="6400" dirty="0">
              <a:solidFill>
                <a:srgbClr val="000000"/>
              </a:solidFill>
              <a:latin typeface="Arial"/>
              <a:ea typeface="Arial"/>
              <a:cs typeface="Arial"/>
              <a:sym typeface="Arial"/>
            </a:endParaRPr>
          </a:p>
          <a:p>
            <a:pPr marL="457200" lvl="0" indent="-348341" algn="l" rtl="0">
              <a:lnSpc>
                <a:spcPct val="150000"/>
              </a:lnSpc>
              <a:spcBef>
                <a:spcPts val="1200"/>
              </a:spcBef>
              <a:spcAft>
                <a:spcPts val="0"/>
              </a:spcAft>
              <a:buClr>
                <a:srgbClr val="000000"/>
              </a:buClr>
              <a:buSzPct val="100000"/>
              <a:buFont typeface="Arial"/>
              <a:buChar char="●"/>
            </a:pPr>
            <a:r>
              <a:rPr lang="en" sz="6400" b="1" dirty="0">
                <a:solidFill>
                  <a:srgbClr val="000000"/>
                </a:solidFill>
                <a:latin typeface="Arial"/>
                <a:ea typeface="Arial"/>
                <a:cs typeface="Arial"/>
                <a:sym typeface="Arial"/>
              </a:rPr>
              <a:t>Love and Belongingness:</a:t>
            </a:r>
            <a:r>
              <a:rPr lang="en" sz="6400" dirty="0">
                <a:solidFill>
                  <a:srgbClr val="000000"/>
                </a:solidFill>
                <a:latin typeface="Arial"/>
                <a:ea typeface="Arial"/>
                <a:cs typeface="Arial"/>
                <a:sym typeface="Arial"/>
              </a:rPr>
              <a:t> The need to be loved by one’s family and community.</a:t>
            </a:r>
            <a:endParaRPr sz="6400" dirty="0">
              <a:solidFill>
                <a:srgbClr val="000000"/>
              </a:solidFill>
              <a:latin typeface="Arial"/>
              <a:ea typeface="Arial"/>
              <a:cs typeface="Arial"/>
              <a:sym typeface="Arial"/>
            </a:endParaRPr>
          </a:p>
          <a:p>
            <a:pPr marL="457200" lvl="0" indent="-348341" algn="l" rtl="0">
              <a:lnSpc>
                <a:spcPct val="150000"/>
              </a:lnSpc>
              <a:spcBef>
                <a:spcPts val="0"/>
              </a:spcBef>
              <a:spcAft>
                <a:spcPts val="0"/>
              </a:spcAft>
              <a:buClr>
                <a:srgbClr val="000000"/>
              </a:buClr>
              <a:buSzPct val="100000"/>
              <a:buFont typeface="Arial"/>
              <a:buChar char="●"/>
            </a:pPr>
            <a:r>
              <a:rPr lang="en" sz="6400" b="1" dirty="0">
                <a:solidFill>
                  <a:srgbClr val="000000"/>
                </a:solidFill>
                <a:latin typeface="Arial"/>
                <a:ea typeface="Arial"/>
                <a:cs typeface="Arial"/>
                <a:sym typeface="Arial"/>
              </a:rPr>
              <a:t>Esteem:</a:t>
            </a:r>
            <a:r>
              <a:rPr lang="en" sz="6400" dirty="0">
                <a:solidFill>
                  <a:srgbClr val="000000"/>
                </a:solidFill>
                <a:latin typeface="Arial"/>
                <a:ea typeface="Arial"/>
                <a:cs typeface="Arial"/>
                <a:sym typeface="Arial"/>
              </a:rPr>
              <a:t> The need to be respected and valued by others.</a:t>
            </a:r>
            <a:endParaRPr sz="6400" dirty="0">
              <a:solidFill>
                <a:srgbClr val="000000"/>
              </a:solidFill>
              <a:latin typeface="Arial"/>
              <a:ea typeface="Arial"/>
              <a:cs typeface="Arial"/>
              <a:sym typeface="Arial"/>
            </a:endParaRPr>
          </a:p>
          <a:p>
            <a:pPr marL="457200" lvl="0" indent="-348341" algn="l" rtl="0">
              <a:lnSpc>
                <a:spcPct val="150000"/>
              </a:lnSpc>
              <a:spcBef>
                <a:spcPts val="0"/>
              </a:spcBef>
              <a:spcAft>
                <a:spcPts val="0"/>
              </a:spcAft>
              <a:buClr>
                <a:srgbClr val="000000"/>
              </a:buClr>
              <a:buSzPct val="100000"/>
              <a:buFont typeface="Arial"/>
              <a:buChar char="●"/>
            </a:pPr>
            <a:r>
              <a:rPr lang="en" sz="6400" b="1" dirty="0">
                <a:solidFill>
                  <a:srgbClr val="000000"/>
                </a:solidFill>
                <a:latin typeface="Arial"/>
                <a:ea typeface="Arial"/>
                <a:cs typeface="Arial"/>
                <a:sym typeface="Arial"/>
              </a:rPr>
              <a:t>Self-Actualization:</a:t>
            </a:r>
            <a:r>
              <a:rPr lang="en" sz="6400" dirty="0">
                <a:solidFill>
                  <a:srgbClr val="000000"/>
                </a:solidFill>
                <a:latin typeface="Arial"/>
                <a:ea typeface="Arial"/>
                <a:cs typeface="Arial"/>
                <a:sym typeface="Arial"/>
              </a:rPr>
              <a:t> The desire to become the best self you can</a:t>
            </a:r>
            <a:endParaRPr sz="2742" dirty="0">
              <a:solidFill>
                <a:srgbClr val="000000"/>
              </a:solidFill>
              <a:latin typeface="Arial"/>
              <a:ea typeface="Arial"/>
              <a:cs typeface="Arial"/>
              <a:sym typeface="Arial"/>
            </a:endParaRPr>
          </a:p>
        </p:txBody>
      </p:sp>
      <p:pic>
        <p:nvPicPr>
          <p:cNvPr id="111" name="Google Shape;111;p18" descr="Maslow’s Hierarchy of Needs"/>
          <p:cNvPicPr preferRelativeResize="0"/>
          <p:nvPr/>
        </p:nvPicPr>
        <p:blipFill>
          <a:blip r:embed="rId3">
            <a:alphaModFix/>
          </a:blip>
          <a:stretch>
            <a:fillRect/>
          </a:stretch>
        </p:blipFill>
        <p:spPr>
          <a:xfrm>
            <a:off x="5495703" y="1226372"/>
            <a:ext cx="3470756" cy="2413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148275" y="2494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Understanding Team Development</a:t>
            </a:r>
            <a:endParaRPr b="1">
              <a:latin typeface="Arial"/>
              <a:ea typeface="Arial"/>
              <a:cs typeface="Arial"/>
              <a:sym typeface="Arial"/>
            </a:endParaRPr>
          </a:p>
        </p:txBody>
      </p:sp>
      <p:sp>
        <p:nvSpPr>
          <p:cNvPr id="117" name="Google Shape;117;p19"/>
          <p:cNvSpPr txBox="1">
            <a:spLocks noGrp="1"/>
          </p:cNvSpPr>
          <p:nvPr>
            <p:ph type="body" idx="1"/>
          </p:nvPr>
        </p:nvSpPr>
        <p:spPr>
          <a:xfrm>
            <a:off x="177075" y="997725"/>
            <a:ext cx="8693100" cy="3524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Forming:</a:t>
            </a:r>
            <a:r>
              <a:rPr lang="en">
                <a:solidFill>
                  <a:srgbClr val="000000"/>
                </a:solidFill>
                <a:latin typeface="Arial"/>
                <a:ea typeface="Arial"/>
                <a:cs typeface="Arial"/>
                <a:sym typeface="Arial"/>
              </a:rPr>
              <a:t> The group is brought together for the first time.</a:t>
            </a:r>
            <a:endParaRPr>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Storming:</a:t>
            </a:r>
            <a:r>
              <a:rPr lang="en">
                <a:solidFill>
                  <a:srgbClr val="000000"/>
                </a:solidFill>
                <a:latin typeface="Arial"/>
                <a:ea typeface="Arial"/>
                <a:cs typeface="Arial"/>
                <a:sym typeface="Arial"/>
              </a:rPr>
              <a:t>Team members are trying to figure out their roles in the group.</a:t>
            </a:r>
            <a:endParaRPr>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Norming:</a:t>
            </a:r>
            <a:r>
              <a:rPr lang="en">
                <a:solidFill>
                  <a:srgbClr val="000000"/>
                </a:solidFill>
                <a:latin typeface="Arial"/>
                <a:ea typeface="Arial"/>
                <a:cs typeface="Arial"/>
                <a:sym typeface="Arial"/>
              </a:rPr>
              <a:t> The team will have developed a consensus regarding roles and processes.</a:t>
            </a:r>
            <a:endParaRPr>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Performing:</a:t>
            </a:r>
            <a:r>
              <a:rPr lang="en">
                <a:solidFill>
                  <a:srgbClr val="000000"/>
                </a:solidFill>
                <a:latin typeface="Arial"/>
                <a:ea typeface="Arial"/>
                <a:cs typeface="Arial"/>
                <a:sym typeface="Arial"/>
              </a:rPr>
              <a:t> The group has a clear vision and purpose.</a:t>
            </a:r>
            <a:endParaRPr>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Adjourning:</a:t>
            </a:r>
            <a:r>
              <a:rPr lang="en">
                <a:solidFill>
                  <a:srgbClr val="000000"/>
                </a:solidFill>
                <a:latin typeface="Arial"/>
                <a:ea typeface="Arial"/>
                <a:cs typeface="Arial"/>
                <a:sym typeface="Arial"/>
              </a:rPr>
              <a:t> Project is complete. The team should collect lessons learned.</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75125" y="215475"/>
            <a:ext cx="85389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13.4. Team Communication</a:t>
            </a:r>
            <a:endParaRPr b="1">
              <a:latin typeface="Arial"/>
              <a:ea typeface="Arial"/>
              <a:cs typeface="Arial"/>
              <a:sym typeface="Arial"/>
            </a:endParaRPr>
          </a:p>
        </p:txBody>
      </p:sp>
      <p:sp>
        <p:nvSpPr>
          <p:cNvPr id="124" name="Google Shape;124;p20"/>
          <p:cNvSpPr txBox="1">
            <a:spLocks noGrp="1"/>
          </p:cNvSpPr>
          <p:nvPr>
            <p:ph type="body" idx="1"/>
          </p:nvPr>
        </p:nvSpPr>
        <p:spPr>
          <a:xfrm>
            <a:off x="197500" y="946625"/>
            <a:ext cx="8325600" cy="3668406"/>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b="1"/>
              <a:t>Developing effective communication skills. To help you get started, here are a few quick resources for improving vital communication skills:</a:t>
            </a:r>
            <a:endParaRPr b="1"/>
          </a:p>
          <a:p>
            <a:pPr marL="0" lvl="0" indent="0" algn="l" rtl="0">
              <a:lnSpc>
                <a:spcPct val="140000"/>
              </a:lnSpc>
              <a:spcBef>
                <a:spcPts val="0"/>
              </a:spcBef>
              <a:spcAft>
                <a:spcPts val="0"/>
              </a:spcAft>
              <a:buNone/>
            </a:pPr>
            <a:endParaRPr b="1"/>
          </a:p>
          <a:p>
            <a:pPr marL="457200" lvl="0" indent="-342900" algn="l" rtl="0">
              <a:lnSpc>
                <a:spcPct val="200000"/>
              </a:lnSpc>
              <a:spcBef>
                <a:spcPts val="0"/>
              </a:spcBef>
              <a:spcAft>
                <a:spcPts val="0"/>
              </a:spcAft>
              <a:buSzPts val="1800"/>
              <a:buChar char="●"/>
            </a:pPr>
            <a:r>
              <a:rPr lang="en"/>
              <a:t>Making small talk - makes it possible for people to learn about each other.</a:t>
            </a:r>
            <a:endParaRPr/>
          </a:p>
          <a:p>
            <a:pPr marL="457200" lvl="0" indent="-342900" algn="l" rtl="0">
              <a:lnSpc>
                <a:spcPct val="200000"/>
              </a:lnSpc>
              <a:spcBef>
                <a:spcPts val="0"/>
              </a:spcBef>
              <a:spcAft>
                <a:spcPts val="0"/>
              </a:spcAft>
              <a:buSzPts val="1800"/>
              <a:buChar char="●"/>
            </a:pPr>
            <a:r>
              <a:rPr lang="en"/>
              <a:t>Writing good emails - An ideal email is clear, brief, calm, and professional.</a:t>
            </a:r>
            <a:endParaRPr/>
          </a:p>
          <a:p>
            <a:pPr marL="457200" lvl="0" indent="-342900" algn="l" rtl="0">
              <a:lnSpc>
                <a:spcPct val="115000"/>
              </a:lnSpc>
              <a:spcBef>
                <a:spcPts val="0"/>
              </a:spcBef>
              <a:spcAft>
                <a:spcPts val="0"/>
              </a:spcAft>
              <a:buSzPts val="1800"/>
              <a:buChar char="●"/>
            </a:pPr>
            <a:r>
              <a:rPr lang="en"/>
              <a:t>Talking one-on-one - using face-to-face conversation as the primary communication mode for your team.</a:t>
            </a:r>
            <a:endParaRPr/>
          </a:p>
          <a:p>
            <a:pPr marL="457200" lvl="0" indent="0" algn="l" rtl="0">
              <a:lnSpc>
                <a:spcPct val="150000"/>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13975" y="165150"/>
            <a:ext cx="8618400" cy="53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3000"/>
              <a:buFont typeface="Arial"/>
              <a:buNone/>
            </a:pPr>
            <a:r>
              <a:rPr lang="en" b="1" dirty="0">
                <a:latin typeface="Arial"/>
                <a:ea typeface="Arial"/>
                <a:cs typeface="Arial"/>
                <a:sym typeface="Arial"/>
              </a:rPr>
              <a:t>13.5. Team Motivation </a:t>
            </a:r>
            <a:endParaRPr b="1" dirty="0">
              <a:latin typeface="Arial"/>
              <a:ea typeface="Arial"/>
              <a:cs typeface="Arial"/>
              <a:sym typeface="Arial"/>
            </a:endParaRPr>
          </a:p>
          <a:p>
            <a:pPr marL="0" lvl="0" indent="0" algn="l" rtl="0">
              <a:spcBef>
                <a:spcPts val="0"/>
              </a:spcBef>
              <a:spcAft>
                <a:spcPts val="0"/>
              </a:spcAft>
              <a:buNone/>
            </a:pPr>
            <a:endParaRPr dirty="0"/>
          </a:p>
        </p:txBody>
      </p:sp>
      <p:sp>
        <p:nvSpPr>
          <p:cNvPr id="130" name="Google Shape;130;p21"/>
          <p:cNvSpPr txBox="1">
            <a:spLocks noGrp="1"/>
          </p:cNvSpPr>
          <p:nvPr>
            <p:ph type="body" idx="1"/>
          </p:nvPr>
        </p:nvSpPr>
        <p:spPr>
          <a:xfrm>
            <a:off x="115201" y="667800"/>
            <a:ext cx="5262474" cy="4076322"/>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1200"/>
              </a:spcBef>
              <a:spcAft>
                <a:spcPts val="0"/>
              </a:spcAft>
              <a:buClr>
                <a:srgbClr val="000000"/>
              </a:buClr>
              <a:buSzPts val="1800"/>
              <a:buFont typeface="Arial"/>
              <a:buChar char="●"/>
            </a:pPr>
            <a:r>
              <a:rPr lang="en" dirty="0">
                <a:solidFill>
                  <a:srgbClr val="000000"/>
                </a:solidFill>
                <a:latin typeface="Arial"/>
                <a:ea typeface="Arial"/>
                <a:cs typeface="Arial"/>
                <a:sym typeface="Arial"/>
              </a:rPr>
              <a:t>A sense of purpose</a:t>
            </a:r>
            <a:endParaRPr dirty="0">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Assigning the right tasks to the right people</a:t>
            </a:r>
            <a:endParaRPr dirty="0">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Encouraging individual achievement </a:t>
            </a:r>
            <a:endParaRPr dirty="0">
              <a:solidFill>
                <a:srgbClr val="000000"/>
              </a:solidFill>
              <a:latin typeface="Arial"/>
              <a:ea typeface="Arial"/>
              <a:cs typeface="Arial"/>
              <a:sym typeface="Arial"/>
            </a:endParaRPr>
          </a:p>
          <a:p>
            <a:pPr marL="457200" lvl="0" indent="-342900" algn="l" rtl="0">
              <a:lnSpc>
                <a:spcPct val="15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Sailboat rules communication, in which no one takes offense for clear direction.</a:t>
            </a:r>
            <a:endParaRPr dirty="0">
              <a:solidFill>
                <a:srgbClr val="000000"/>
              </a:solidFill>
              <a:latin typeface="Arial"/>
              <a:ea typeface="Arial"/>
              <a:cs typeface="Arial"/>
              <a:sym typeface="Arial"/>
            </a:endParaRPr>
          </a:p>
          <a:p>
            <a:pPr marL="457200" lvl="0" indent="-342900" algn="l" rtl="0">
              <a:lnSpc>
                <a:spcPct val="200000"/>
              </a:lnSpc>
              <a:spcBef>
                <a:spcPts val="1200"/>
              </a:spcBef>
              <a:spcAft>
                <a:spcPts val="0"/>
              </a:spcAft>
              <a:buClr>
                <a:srgbClr val="000000"/>
              </a:buClr>
              <a:buSzPts val="1800"/>
              <a:buFont typeface="Arial"/>
              <a:buChar char="●"/>
            </a:pPr>
            <a:r>
              <a:rPr lang="en" dirty="0">
                <a:solidFill>
                  <a:srgbClr val="000000"/>
                </a:solidFill>
                <a:latin typeface="Arial"/>
                <a:ea typeface="Arial"/>
                <a:cs typeface="Arial"/>
                <a:sym typeface="Arial"/>
              </a:rPr>
              <a:t>Mentorship</a:t>
            </a:r>
            <a:endParaRPr dirty="0">
              <a:solidFill>
                <a:srgbClr val="000000"/>
              </a:solidFill>
              <a:latin typeface="Arial"/>
              <a:ea typeface="Arial"/>
              <a:cs typeface="Arial"/>
              <a:sym typeface="Arial"/>
            </a:endParaRPr>
          </a:p>
          <a:p>
            <a:pPr marL="457200" lvl="0" indent="-342900" algn="l" rtl="0">
              <a:lnSpc>
                <a:spcPct val="20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Consistency and follow-through</a:t>
            </a:r>
            <a:endParaRPr dirty="0">
              <a:solidFill>
                <a:srgbClr val="000000"/>
              </a:solidFill>
              <a:latin typeface="Arial"/>
              <a:ea typeface="Arial"/>
              <a:cs typeface="Arial"/>
              <a:sym typeface="Arial"/>
            </a:endParaRPr>
          </a:p>
        </p:txBody>
      </p:sp>
      <p:pic>
        <p:nvPicPr>
          <p:cNvPr id="131" name="Google Shape;131;p21" descr="People working on a project." title="Image"/>
          <p:cNvPicPr preferRelativeResize="0"/>
          <p:nvPr/>
        </p:nvPicPr>
        <p:blipFill>
          <a:blip r:embed="rId3">
            <a:alphaModFix/>
          </a:blip>
          <a:stretch>
            <a:fillRect/>
          </a:stretch>
        </p:blipFill>
        <p:spPr>
          <a:xfrm>
            <a:off x="5377776" y="1199100"/>
            <a:ext cx="3454599" cy="2303075"/>
          </a:xfrm>
          <a:prstGeom prst="rect">
            <a:avLst/>
          </a:prstGeom>
          <a:noFill/>
          <a:ln>
            <a:noFill/>
          </a:ln>
        </p:spPr>
      </p:pic>
      <p:sp>
        <p:nvSpPr>
          <p:cNvPr id="132" name="Google Shape;132;p21"/>
          <p:cNvSpPr txBox="1"/>
          <p:nvPr/>
        </p:nvSpPr>
        <p:spPr>
          <a:xfrm>
            <a:off x="5605024" y="3598059"/>
            <a:ext cx="3000000" cy="51549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US" sz="1000" dirty="0" err="1">
                <a:solidFill>
                  <a:schemeClr val="bg2"/>
                </a:solidFill>
              </a:rPr>
              <a:t>Peopleimages</a:t>
            </a:r>
            <a:endParaRPr lang="en-US" sz="1000" dirty="0">
              <a:solidFill>
                <a:schemeClr val="bg2"/>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1032</Words>
  <Application>Microsoft Office PowerPoint</Application>
  <PresentationFormat>On-screen Show (16:9)</PresentationFormat>
  <Paragraphs>63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Lora</vt:lpstr>
      <vt:lpstr>Roboto</vt:lpstr>
      <vt:lpstr>Tahoma</vt:lpstr>
      <vt:lpstr>Arial</vt:lpstr>
      <vt:lpstr>Calibri</vt:lpstr>
      <vt:lpstr>Geometric</vt:lpstr>
      <vt:lpstr>Essentials of Project Management </vt:lpstr>
      <vt:lpstr>13.1. Learning Objectives</vt:lpstr>
      <vt:lpstr>13.2. Successful Team</vt:lpstr>
      <vt:lpstr>13.3. Developing Team  </vt:lpstr>
      <vt:lpstr>Maslow’s Hierarchy of Needs </vt:lpstr>
      <vt:lpstr>Understanding Team Development</vt:lpstr>
      <vt:lpstr>13.4. Team Communication</vt:lpstr>
      <vt:lpstr>13.5. Team Motivation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13</dc:title>
  <dc:creator>Steeves, Catherine</dc:creator>
  <cp:lastModifiedBy>Steeves, Catherine</cp:lastModifiedBy>
  <cp:revision>3</cp:revision>
  <dcterms:modified xsi:type="dcterms:W3CDTF">2023-11-08T14:11:06Z</dcterms:modified>
</cp:coreProperties>
</file>