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1" r:id="rId5"/>
    <p:sldId id="259" r:id="rId6"/>
    <p:sldId id="260" r:id="rId7"/>
    <p:sldId id="261" r:id="rId8"/>
    <p:sldId id="262" r:id="rId9"/>
    <p:sldId id="263" r:id="rId10"/>
    <p:sldId id="264" r:id="rId11"/>
    <p:sldId id="270" r:id="rId12"/>
    <p:sldId id="265" r:id="rId13"/>
    <p:sldId id="266" r:id="rId14"/>
    <p:sldId id="267" r:id="rId15"/>
    <p:sldId id="269"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1" autoAdjust="0"/>
    <p:restoredTop sz="86380" autoAdjust="0"/>
  </p:normalViewPr>
  <p:slideViewPr>
    <p:cSldViewPr>
      <p:cViewPr varScale="1">
        <p:scale>
          <a:sx n="62" d="100"/>
          <a:sy n="62" d="100"/>
        </p:scale>
        <p:origin x="-27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66F6625D-DD73-43FC-91E7-8D5B23A8BCC7}" type="datetimeFigureOut">
              <a:rPr lang="en-US" smtClean="0"/>
              <a:pPr/>
              <a:t>1/16/2017</a:t>
            </a:fld>
            <a:endParaRPr lang="en-US"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0F3F510-8894-47DB-9506-81D3ED72C89A}" type="slidenum">
              <a:rPr lang="en-US" smtClean="0"/>
              <a:pPr/>
              <a:t>‹#›</a:t>
            </a:fld>
            <a:endParaRPr lang="en-US" dirty="0"/>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F6625D-DD73-43FC-91E7-8D5B23A8BCC7}" type="datetimeFigureOut">
              <a:rPr lang="en-US" smtClean="0"/>
              <a:pPr/>
              <a:t>1/16/2017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F3F510-8894-47DB-9506-81D3ED72C89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F6625D-DD73-43FC-91E7-8D5B23A8BCC7}" type="datetimeFigureOut">
              <a:rPr lang="en-US" smtClean="0"/>
              <a:pPr/>
              <a:t>1/16/2017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F3F510-8894-47DB-9506-81D3ED72C89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F6625D-DD73-43FC-91E7-8D5B23A8BCC7}" type="datetimeFigureOut">
              <a:rPr lang="en-US" smtClean="0"/>
              <a:pPr/>
              <a:t>1/16/2017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0F3F510-8894-47DB-9506-81D3ED72C89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66F6625D-DD73-43FC-91E7-8D5B23A8BCC7}" type="datetimeFigureOut">
              <a:rPr lang="en-US" smtClean="0"/>
              <a:pPr/>
              <a:t>1/16/2017</a:t>
            </a:fld>
            <a:endParaRPr lang="en-US"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0F3F510-8894-47DB-9506-81D3ED72C89A}" type="slidenum">
              <a:rPr lang="en-US" smtClean="0"/>
              <a:pPr/>
              <a:t>‹#›</a:t>
            </a:fld>
            <a:endParaRPr lang="en-US" dirty="0"/>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F6625D-DD73-43FC-91E7-8D5B23A8BCC7}" type="datetimeFigureOut">
              <a:rPr lang="en-US" smtClean="0"/>
              <a:pPr/>
              <a:t>1/16/2017</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a:xfrm>
            <a:off x="8641080" y="6514568"/>
            <a:ext cx="464288" cy="274320"/>
          </a:xfrm>
        </p:spPr>
        <p:txBody>
          <a:bodyPr/>
          <a:lstStyle>
            <a:extLst/>
          </a:lstStyle>
          <a:p>
            <a:fld id="{20F3F510-8894-47DB-9506-81D3ED72C89A}" type="slidenum">
              <a:rPr lang="en-US" smtClean="0"/>
              <a:pPr/>
              <a:t>‹#›</a:t>
            </a:fld>
            <a:endParaRPr lang="en-US"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6F6625D-DD73-43FC-91E7-8D5B23A8BCC7}" type="datetimeFigureOut">
              <a:rPr lang="en-US" smtClean="0"/>
              <a:pPr/>
              <a:t>1/16/2017</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a:xfrm>
            <a:off x="8641080" y="6514568"/>
            <a:ext cx="464288" cy="274320"/>
          </a:xfrm>
        </p:spPr>
        <p:txBody>
          <a:bodyPr/>
          <a:lstStyle>
            <a:extLst/>
          </a:lstStyle>
          <a:p>
            <a:fld id="{20F3F510-8894-47DB-9506-81D3ED72C89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6F6625D-DD73-43FC-91E7-8D5B23A8BCC7}" type="datetimeFigureOut">
              <a:rPr lang="en-US" smtClean="0"/>
              <a:pPr/>
              <a:t>1/16/2017</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20F3F510-8894-47DB-9506-81D3ED72C89A}" type="slidenum">
              <a:rPr lang="en-US" smtClean="0"/>
              <a:pPr/>
              <a:t>‹#›</a:t>
            </a:fld>
            <a:endParaRPr lang="en-US"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6F6625D-DD73-43FC-91E7-8D5B23A8BCC7}" type="datetimeFigureOut">
              <a:rPr lang="en-US" smtClean="0"/>
              <a:pPr/>
              <a:t>1/16/2017</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20F3F510-8894-47DB-9506-81D3ED72C89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66F6625D-DD73-43FC-91E7-8D5B23A8BCC7}" type="datetimeFigureOut">
              <a:rPr lang="en-US" smtClean="0"/>
              <a:pPr/>
              <a:t>1/16/2017</a:t>
            </a:fld>
            <a:endParaRPr lang="en-US"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0F3F510-8894-47DB-9506-81D3ED72C89A}" type="slidenum">
              <a:rPr lang="en-US" smtClean="0"/>
              <a:pPr/>
              <a:t>‹#›</a:t>
            </a:fld>
            <a:endParaRPr lang="en-US" dirty="0"/>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66F6625D-DD73-43FC-91E7-8D5B23A8BCC7}" type="datetimeFigureOut">
              <a:rPr lang="en-US" smtClean="0"/>
              <a:pPr/>
              <a:t>1/16/2017</a:t>
            </a:fld>
            <a:endParaRPr lang="en-US"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0F3F510-8894-47DB-9506-81D3ED72C89A}" type="slidenum">
              <a:rPr lang="en-US" smtClean="0"/>
              <a:pPr/>
              <a:t>‹#›</a:t>
            </a:fld>
            <a:endParaRPr lang="en-US" dirty="0"/>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66F6625D-DD73-43FC-91E7-8D5B23A8BCC7}" type="datetimeFigureOut">
              <a:rPr lang="en-US" smtClean="0"/>
              <a:pPr/>
              <a:t>1/16/2017</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0F3F510-8894-47DB-9506-81D3ED72C89A}" type="slidenum">
              <a:rPr lang="en-US" smtClean="0"/>
              <a:pPr/>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4.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dirty="0" smtClean="0">
                <a:solidFill>
                  <a:schemeClr val="tx1"/>
                </a:solidFill>
              </a:rPr>
              <a:t>The Critical Aspect of Essay Writing: Writing a Thesis Statement.</a:t>
            </a:r>
            <a:endParaRPr lang="en-US" dirty="0">
              <a:solidFill>
                <a:schemeClr val="tx1"/>
              </a:solidFill>
            </a:endParaRPr>
          </a:p>
        </p:txBody>
      </p:sp>
      <p:sp>
        <p:nvSpPr>
          <p:cNvPr id="3" name="Subtitle 2"/>
          <p:cNvSpPr>
            <a:spLocks noGrp="1"/>
          </p:cNvSpPr>
          <p:nvPr>
            <p:ph type="subTitle" idx="1"/>
          </p:nvPr>
        </p:nvSpPr>
        <p:spPr>
          <a:xfrm>
            <a:off x="685800" y="3886200"/>
            <a:ext cx="7848600" cy="1752600"/>
          </a:xfrm>
        </p:spPr>
        <p:txBody>
          <a:bodyPr>
            <a:normAutofit/>
          </a:bodyPr>
          <a:lstStyle/>
          <a:p>
            <a:pPr algn="l"/>
            <a:r>
              <a:rPr lang="en-US" dirty="0" smtClean="0">
                <a:solidFill>
                  <a:srgbClr val="FFFF00"/>
                </a:solidFill>
              </a:rPr>
              <a:t>“The beginning is the most important part of the work.” </a:t>
            </a:r>
          </a:p>
          <a:p>
            <a:pPr algn="l"/>
            <a:r>
              <a:rPr lang="en-US" b="1" dirty="0" smtClean="0">
                <a:solidFill>
                  <a:srgbClr val="FFFF00"/>
                </a:solidFill>
              </a:rPr>
              <a:t>                                                            Plato</a:t>
            </a:r>
            <a:endParaRPr lang="en-US" dirty="0">
              <a:solidFill>
                <a:srgbClr val="FFFF00"/>
              </a:solidFill>
            </a:endParaRPr>
          </a:p>
        </p:txBody>
      </p:sp>
      <p:sp>
        <p:nvSpPr>
          <p:cNvPr id="4" name="TextBox 3"/>
          <p:cNvSpPr txBox="1"/>
          <p:nvPr/>
        </p:nvSpPr>
        <p:spPr>
          <a:xfrm>
            <a:off x="685800" y="6324600"/>
            <a:ext cx="8077200" cy="369332"/>
          </a:xfrm>
          <a:prstGeom prst="rect">
            <a:avLst/>
          </a:prstGeom>
          <a:noFill/>
        </p:spPr>
        <p:txBody>
          <a:bodyPr wrap="square" rtlCol="0">
            <a:spAutoFit/>
          </a:bodyPr>
          <a:lstStyle/>
          <a:p>
            <a:r>
              <a:rPr lang="en-US" dirty="0" smtClean="0"/>
              <a:t>Presented  by  Tony Ruggiero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8153400" cy="1077218"/>
          </a:xfrm>
          <a:prstGeom prst="rect">
            <a:avLst/>
          </a:prstGeom>
          <a:noFill/>
        </p:spPr>
        <p:txBody>
          <a:bodyPr wrap="square" rtlCol="0">
            <a:spAutoFit/>
          </a:bodyPr>
          <a:lstStyle/>
          <a:p>
            <a:r>
              <a:rPr lang="en-US" sz="3200" dirty="0" smtClean="0"/>
              <a:t>Question 6: The “Where” aspect refers to a place.</a:t>
            </a:r>
            <a:endParaRPr lang="en-US" sz="3200" dirty="0"/>
          </a:p>
        </p:txBody>
      </p:sp>
      <p:sp>
        <p:nvSpPr>
          <p:cNvPr id="3" name="TextBox 2"/>
          <p:cNvSpPr txBox="1"/>
          <p:nvPr/>
        </p:nvSpPr>
        <p:spPr>
          <a:xfrm>
            <a:off x="457200" y="2209800"/>
            <a:ext cx="7848600" cy="1200329"/>
          </a:xfrm>
          <a:prstGeom prst="rect">
            <a:avLst/>
          </a:prstGeom>
          <a:noFill/>
        </p:spPr>
        <p:txBody>
          <a:bodyPr wrap="square" rtlCol="0">
            <a:spAutoFit/>
          </a:bodyPr>
          <a:lstStyle/>
          <a:p>
            <a:r>
              <a:rPr lang="en-US" sz="2400" dirty="0" smtClean="0"/>
              <a:t>If your issue is related to a certain area such as a town-city-state or country you may want to include that in your statement. It also will help narrow the focus. </a:t>
            </a:r>
            <a:endParaRPr lang="en-US" sz="2400" dirty="0"/>
          </a:p>
        </p:txBody>
      </p:sp>
      <p:sp>
        <p:nvSpPr>
          <p:cNvPr id="4" name="TextBox 3"/>
          <p:cNvSpPr txBox="1"/>
          <p:nvPr/>
        </p:nvSpPr>
        <p:spPr>
          <a:xfrm>
            <a:off x="533400" y="4876800"/>
            <a:ext cx="7848600" cy="830997"/>
          </a:xfrm>
          <a:prstGeom prst="rect">
            <a:avLst/>
          </a:prstGeom>
          <a:noFill/>
        </p:spPr>
        <p:txBody>
          <a:bodyPr wrap="square" rtlCol="0">
            <a:spAutoFit/>
          </a:bodyPr>
          <a:lstStyle/>
          <a:p>
            <a:r>
              <a:rPr lang="en-US" sz="2400" i="1" dirty="0" smtClean="0"/>
              <a:t>For my example I am staying within the confines of the state of Virginia and the city of Virginia Beach. </a:t>
            </a:r>
            <a:endParaRPr lang="en-US" sz="2400" i="1" dirty="0"/>
          </a:p>
        </p:txBody>
      </p:sp>
      <p:pic>
        <p:nvPicPr>
          <p:cNvPr id="6146" name="Picture 2" descr="C:\Users\Tony\AppData\Local\Microsoft\Windows\INetCache\IE\3F7ZFZPW\MM900188340[1].gif"/>
          <p:cNvPicPr>
            <a:picLocks noChangeAspect="1" noChangeArrowheads="1" noCrop="1"/>
          </p:cNvPicPr>
          <p:nvPr/>
        </p:nvPicPr>
        <p:blipFill>
          <a:blip r:embed="rId2" cstate="print"/>
          <a:srcRect/>
          <a:stretch>
            <a:fillRect/>
          </a:stretch>
        </p:blipFill>
        <p:spPr bwMode="auto">
          <a:xfrm>
            <a:off x="3733800" y="3581400"/>
            <a:ext cx="857250" cy="857250"/>
          </a:xfrm>
          <a:prstGeom prst="rect">
            <a:avLst/>
          </a:prstGeom>
          <a:noFill/>
        </p:spPr>
      </p:pic>
      <p:pic>
        <p:nvPicPr>
          <p:cNvPr id="6147" name="Picture 3" descr="C:\Users\Tony\AppData\Local\Microsoft\Windows\INetCache\IE\ENSPZ31G\MM900236371[1].gif"/>
          <p:cNvPicPr>
            <a:picLocks noChangeAspect="1" noChangeArrowheads="1" noCrop="1"/>
          </p:cNvPicPr>
          <p:nvPr/>
        </p:nvPicPr>
        <p:blipFill>
          <a:blip r:embed="rId3" cstate="print"/>
          <a:srcRect/>
          <a:stretch>
            <a:fillRect/>
          </a:stretch>
        </p:blipFill>
        <p:spPr bwMode="auto">
          <a:xfrm>
            <a:off x="7696200" y="5715000"/>
            <a:ext cx="666750" cy="6572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04800"/>
            <a:ext cx="7391400" cy="1569660"/>
          </a:xfrm>
          <a:prstGeom prst="rect">
            <a:avLst/>
          </a:prstGeom>
          <a:noFill/>
        </p:spPr>
        <p:txBody>
          <a:bodyPr wrap="square" rtlCol="0">
            <a:spAutoFit/>
          </a:bodyPr>
          <a:lstStyle/>
          <a:p>
            <a:r>
              <a:rPr lang="en-US" sz="3200" dirty="0" smtClean="0"/>
              <a:t>Question 7: Why should the average reader care about this issue? Find the greater purpose.</a:t>
            </a:r>
            <a:endParaRPr lang="en-US" sz="3200" dirty="0"/>
          </a:p>
        </p:txBody>
      </p:sp>
      <p:sp>
        <p:nvSpPr>
          <p:cNvPr id="3" name="TextBox 2"/>
          <p:cNvSpPr txBox="1"/>
          <p:nvPr/>
        </p:nvSpPr>
        <p:spPr>
          <a:xfrm>
            <a:off x="533400" y="2133600"/>
            <a:ext cx="7391400" cy="2677656"/>
          </a:xfrm>
          <a:prstGeom prst="rect">
            <a:avLst/>
          </a:prstGeom>
          <a:noFill/>
        </p:spPr>
        <p:txBody>
          <a:bodyPr wrap="square" rtlCol="0">
            <a:spAutoFit/>
          </a:bodyPr>
          <a:lstStyle/>
          <a:p>
            <a:r>
              <a:rPr lang="en-US" sz="2400" dirty="0" smtClean="0"/>
              <a:t>This is a very important aspect of the thesis. </a:t>
            </a:r>
          </a:p>
          <a:p>
            <a:r>
              <a:rPr lang="en-US" sz="2400" dirty="0" smtClean="0"/>
              <a:t>You need to come up with something that many people may relate to in order </a:t>
            </a:r>
            <a:r>
              <a:rPr lang="en-US" sz="2400" i="1" dirty="0" smtClean="0"/>
              <a:t>to gather as big of an audience as possible.  </a:t>
            </a:r>
          </a:p>
          <a:p>
            <a:endParaRPr lang="en-US" sz="2400" i="1" dirty="0" smtClean="0"/>
          </a:p>
          <a:p>
            <a:r>
              <a:rPr lang="en-US" sz="2400" b="1" i="1" dirty="0" smtClean="0"/>
              <a:t> </a:t>
            </a:r>
            <a:r>
              <a:rPr lang="en-US" sz="2400" b="1" dirty="0" smtClean="0"/>
              <a:t>The more people you have interested in the issue the better! </a:t>
            </a:r>
            <a:endParaRPr lang="en-US" sz="2400" b="1" dirty="0"/>
          </a:p>
        </p:txBody>
      </p:sp>
      <p:sp>
        <p:nvSpPr>
          <p:cNvPr id="4" name="TextBox 3"/>
          <p:cNvSpPr txBox="1"/>
          <p:nvPr/>
        </p:nvSpPr>
        <p:spPr>
          <a:xfrm>
            <a:off x="762000" y="5181600"/>
            <a:ext cx="7543800" cy="1015663"/>
          </a:xfrm>
          <a:prstGeom prst="rect">
            <a:avLst/>
          </a:prstGeom>
          <a:noFill/>
        </p:spPr>
        <p:txBody>
          <a:bodyPr wrap="square" rtlCol="0">
            <a:spAutoFit/>
          </a:bodyPr>
          <a:lstStyle/>
          <a:p>
            <a:r>
              <a:rPr lang="en-US" sz="2000" i="1" dirty="0" smtClean="0"/>
              <a:t>For my example, I will suggest that this problem with social media may be a potential cause of a form of disconnect  or alienation of the people within our society. </a:t>
            </a:r>
            <a:endParaRPr lang="en-US" sz="2000" i="1" dirty="0"/>
          </a:p>
        </p:txBody>
      </p:sp>
      <p:pic>
        <p:nvPicPr>
          <p:cNvPr id="5" name="Picture 2" descr="C:\Users\Tony\AppData\Local\Microsoft\Windows\INetCache\IE\3F7ZFZPW\MM900188340[1].gif"/>
          <p:cNvPicPr>
            <a:picLocks noChangeAspect="1" noChangeArrowheads="1" noCrop="1"/>
          </p:cNvPicPr>
          <p:nvPr/>
        </p:nvPicPr>
        <p:blipFill>
          <a:blip r:embed="rId2" cstate="print"/>
          <a:srcRect/>
          <a:stretch>
            <a:fillRect/>
          </a:stretch>
        </p:blipFill>
        <p:spPr bwMode="auto">
          <a:xfrm>
            <a:off x="7772400" y="3657600"/>
            <a:ext cx="857250" cy="8572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648200"/>
            <a:ext cx="8001000" cy="307777"/>
          </a:xfrm>
          <a:prstGeom prst="rect">
            <a:avLst/>
          </a:prstGeom>
        </p:spPr>
        <p:txBody>
          <a:bodyPr wrap="square">
            <a:spAutoFit/>
          </a:bodyPr>
          <a:lstStyle/>
          <a:p>
            <a:r>
              <a:rPr lang="en-US" sz="1400" i="1" dirty="0" smtClean="0"/>
              <a:t> Where: the confines of the state of Virginia and </a:t>
            </a:r>
            <a:r>
              <a:rPr lang="en-US" sz="1400" i="1" dirty="0" smtClean="0">
                <a:solidFill>
                  <a:srgbClr val="FFFF00"/>
                </a:solidFill>
              </a:rPr>
              <a:t>the city of Virginia Beach. </a:t>
            </a:r>
            <a:endParaRPr lang="en-US" sz="1400" i="1" dirty="0">
              <a:solidFill>
                <a:srgbClr val="FFFF00"/>
              </a:solidFill>
            </a:endParaRPr>
          </a:p>
        </p:txBody>
      </p:sp>
      <p:sp>
        <p:nvSpPr>
          <p:cNvPr id="3" name="Rectangle 2"/>
          <p:cNvSpPr/>
          <p:nvPr/>
        </p:nvSpPr>
        <p:spPr>
          <a:xfrm>
            <a:off x="457200" y="4191000"/>
            <a:ext cx="8153400" cy="307777"/>
          </a:xfrm>
          <a:prstGeom prst="rect">
            <a:avLst/>
          </a:prstGeom>
        </p:spPr>
        <p:txBody>
          <a:bodyPr wrap="square">
            <a:spAutoFit/>
          </a:bodyPr>
          <a:lstStyle/>
          <a:p>
            <a:r>
              <a:rPr lang="en-US" sz="1400" i="1" dirty="0" smtClean="0"/>
              <a:t>Who: addressing </a:t>
            </a:r>
            <a:r>
              <a:rPr lang="en-US" sz="1400" i="1" dirty="0" smtClean="0">
                <a:solidFill>
                  <a:srgbClr val="FFFF00"/>
                </a:solidFill>
              </a:rPr>
              <a:t>young adults of high school age of approximately (14-17).  </a:t>
            </a:r>
            <a:endParaRPr lang="en-US" sz="1400" i="1" dirty="0">
              <a:solidFill>
                <a:srgbClr val="FFFF00"/>
              </a:solidFill>
            </a:endParaRPr>
          </a:p>
        </p:txBody>
      </p:sp>
      <p:sp>
        <p:nvSpPr>
          <p:cNvPr id="4" name="Rectangle 3"/>
          <p:cNvSpPr/>
          <p:nvPr/>
        </p:nvSpPr>
        <p:spPr>
          <a:xfrm>
            <a:off x="457200" y="3810000"/>
            <a:ext cx="8077200" cy="307777"/>
          </a:xfrm>
          <a:prstGeom prst="rect">
            <a:avLst/>
          </a:prstGeom>
        </p:spPr>
        <p:txBody>
          <a:bodyPr wrap="square">
            <a:spAutoFit/>
          </a:bodyPr>
          <a:lstStyle/>
          <a:p>
            <a:r>
              <a:rPr lang="en-US" sz="1400" i="1" dirty="0" smtClean="0"/>
              <a:t>When: refers to the </a:t>
            </a:r>
            <a:r>
              <a:rPr lang="en-US" sz="1400" i="1" dirty="0" smtClean="0">
                <a:solidFill>
                  <a:srgbClr val="FFFF00"/>
                </a:solidFill>
              </a:rPr>
              <a:t>current time period</a:t>
            </a:r>
            <a:r>
              <a:rPr lang="en-US" sz="1400" i="1" dirty="0" smtClean="0"/>
              <a:t>. </a:t>
            </a:r>
            <a:endParaRPr lang="en-US" sz="1400" i="1" dirty="0"/>
          </a:p>
        </p:txBody>
      </p:sp>
      <p:sp>
        <p:nvSpPr>
          <p:cNvPr id="5" name="Rectangle 4"/>
          <p:cNvSpPr/>
          <p:nvPr/>
        </p:nvSpPr>
        <p:spPr>
          <a:xfrm>
            <a:off x="457200" y="2209800"/>
            <a:ext cx="8077200" cy="1600438"/>
          </a:xfrm>
          <a:prstGeom prst="rect">
            <a:avLst/>
          </a:prstGeom>
        </p:spPr>
        <p:txBody>
          <a:bodyPr wrap="square">
            <a:spAutoFit/>
          </a:bodyPr>
          <a:lstStyle/>
          <a:p>
            <a:r>
              <a:rPr lang="en-US" sz="1400" i="1" dirty="0" smtClean="0"/>
              <a:t>How: </a:t>
            </a:r>
          </a:p>
          <a:p>
            <a:r>
              <a:rPr lang="en-US" sz="1400" i="1" dirty="0" smtClean="0"/>
              <a:t>     </a:t>
            </a:r>
            <a:r>
              <a:rPr lang="en-US" sz="1400" i="1" dirty="0" smtClean="0">
                <a:solidFill>
                  <a:srgbClr val="FFFF00"/>
                </a:solidFill>
              </a:rPr>
              <a:t>Point 1-Time Spent On Line with Social Media</a:t>
            </a:r>
          </a:p>
          <a:p>
            <a:r>
              <a:rPr lang="en-US" sz="1400" i="1" dirty="0" smtClean="0">
                <a:solidFill>
                  <a:srgbClr val="FFFF00"/>
                </a:solidFill>
              </a:rPr>
              <a:t>     Point 2-Less time with face to face interaction</a:t>
            </a:r>
          </a:p>
          <a:p>
            <a:r>
              <a:rPr lang="en-US" sz="1400" i="1" dirty="0" smtClean="0">
                <a:solidFill>
                  <a:srgbClr val="FFFF00"/>
                </a:solidFill>
              </a:rPr>
              <a:t>     Point 3-Irritability with lengthy response time </a:t>
            </a:r>
          </a:p>
          <a:p>
            <a:endParaRPr lang="en-US" sz="1400" i="1" dirty="0" smtClean="0"/>
          </a:p>
          <a:p>
            <a:r>
              <a:rPr lang="en-US" sz="1400" i="1" dirty="0" smtClean="0"/>
              <a:t>I will examine these three points by looking at the “effects” of using social media by those addicted to it.</a:t>
            </a:r>
            <a:endParaRPr lang="en-US" sz="1400" i="1" dirty="0"/>
          </a:p>
        </p:txBody>
      </p:sp>
      <p:sp>
        <p:nvSpPr>
          <p:cNvPr id="6" name="Rectangle 5"/>
          <p:cNvSpPr/>
          <p:nvPr/>
        </p:nvSpPr>
        <p:spPr>
          <a:xfrm>
            <a:off x="381000" y="1676400"/>
            <a:ext cx="7924800" cy="307777"/>
          </a:xfrm>
          <a:prstGeom prst="rect">
            <a:avLst/>
          </a:prstGeom>
        </p:spPr>
        <p:txBody>
          <a:bodyPr wrap="square">
            <a:spAutoFit/>
          </a:bodyPr>
          <a:lstStyle/>
          <a:p>
            <a:r>
              <a:rPr lang="en-US" sz="1400" i="1" dirty="0" smtClean="0"/>
              <a:t>Why: </a:t>
            </a:r>
            <a:r>
              <a:rPr lang="en-US" sz="1400" i="1" dirty="0" smtClean="0">
                <a:solidFill>
                  <a:srgbClr val="FFFF00"/>
                </a:solidFill>
              </a:rPr>
              <a:t>“to show  the negative effects on people who are addicted to social media.” </a:t>
            </a:r>
            <a:endParaRPr lang="en-US" sz="1400" i="1" dirty="0">
              <a:solidFill>
                <a:srgbClr val="FFFF00"/>
              </a:solidFill>
            </a:endParaRPr>
          </a:p>
        </p:txBody>
      </p:sp>
      <p:sp>
        <p:nvSpPr>
          <p:cNvPr id="7" name="Rectangle 6"/>
          <p:cNvSpPr/>
          <p:nvPr/>
        </p:nvSpPr>
        <p:spPr>
          <a:xfrm>
            <a:off x="381000" y="1219200"/>
            <a:ext cx="4572000" cy="307777"/>
          </a:xfrm>
          <a:prstGeom prst="rect">
            <a:avLst/>
          </a:prstGeom>
        </p:spPr>
        <p:txBody>
          <a:bodyPr>
            <a:spAutoFit/>
          </a:bodyPr>
          <a:lstStyle/>
          <a:p>
            <a:r>
              <a:rPr lang="en-US" sz="1400" i="1" dirty="0" smtClean="0"/>
              <a:t>What: </a:t>
            </a:r>
            <a:r>
              <a:rPr lang="en-US" sz="1400" i="1" dirty="0" smtClean="0">
                <a:solidFill>
                  <a:srgbClr val="FFFF00"/>
                </a:solidFill>
              </a:rPr>
              <a:t>Social Media </a:t>
            </a:r>
            <a:r>
              <a:rPr lang="en-US" sz="1400" i="1" dirty="0" smtClean="0"/>
              <a:t>as my topic. </a:t>
            </a:r>
            <a:endParaRPr lang="en-US" sz="1400" i="1" dirty="0"/>
          </a:p>
        </p:txBody>
      </p:sp>
      <p:sp>
        <p:nvSpPr>
          <p:cNvPr id="8" name="TextBox 7"/>
          <p:cNvSpPr txBox="1"/>
          <p:nvPr/>
        </p:nvSpPr>
        <p:spPr>
          <a:xfrm>
            <a:off x="685800" y="381000"/>
            <a:ext cx="7696200" cy="584775"/>
          </a:xfrm>
          <a:prstGeom prst="rect">
            <a:avLst/>
          </a:prstGeom>
          <a:noFill/>
        </p:spPr>
        <p:txBody>
          <a:bodyPr wrap="square" rtlCol="0">
            <a:spAutoFit/>
          </a:bodyPr>
          <a:lstStyle/>
          <a:p>
            <a:r>
              <a:rPr lang="en-US" sz="3200" dirty="0" smtClean="0"/>
              <a:t>My responses to the Questions:  </a:t>
            </a:r>
            <a:endParaRPr lang="en-US" sz="3200" dirty="0"/>
          </a:p>
        </p:txBody>
      </p:sp>
      <p:sp>
        <p:nvSpPr>
          <p:cNvPr id="9" name="TextBox 8"/>
          <p:cNvSpPr txBox="1"/>
          <p:nvPr/>
        </p:nvSpPr>
        <p:spPr>
          <a:xfrm>
            <a:off x="533400" y="5486400"/>
            <a:ext cx="7696200" cy="830997"/>
          </a:xfrm>
          <a:prstGeom prst="rect">
            <a:avLst/>
          </a:prstGeom>
          <a:noFill/>
        </p:spPr>
        <p:txBody>
          <a:bodyPr wrap="square" rtlCol="0">
            <a:spAutoFit/>
          </a:bodyPr>
          <a:lstStyle/>
          <a:p>
            <a:r>
              <a:rPr lang="en-US" sz="2400" dirty="0" smtClean="0"/>
              <a:t>So now we will put all the pieces together—and feel free to change or tweak them a little as well</a:t>
            </a:r>
            <a:r>
              <a:rPr lang="en-US" sz="2400" dirty="0" smtClean="0">
                <a:sym typeface="Wingdings" pitchFamily="2" charset="2"/>
              </a:rPr>
              <a:t> </a:t>
            </a:r>
            <a:endParaRPr lang="en-US" sz="2400" dirty="0"/>
          </a:p>
        </p:txBody>
      </p:sp>
      <p:pic>
        <p:nvPicPr>
          <p:cNvPr id="7170" name="Picture 2" descr="C:\Users\Tony\AppData\Local\Microsoft\Windows\INetCache\IE\3F7ZFZPW\MM900188340[1].gif"/>
          <p:cNvPicPr>
            <a:picLocks noChangeAspect="1" noChangeArrowheads="1" noCrop="1"/>
          </p:cNvPicPr>
          <p:nvPr/>
        </p:nvPicPr>
        <p:blipFill>
          <a:blip r:embed="rId2" cstate="print"/>
          <a:srcRect/>
          <a:stretch>
            <a:fillRect/>
          </a:stretch>
        </p:blipFill>
        <p:spPr bwMode="auto">
          <a:xfrm>
            <a:off x="7924800" y="5410200"/>
            <a:ext cx="857250" cy="857250"/>
          </a:xfrm>
          <a:prstGeom prst="rect">
            <a:avLst/>
          </a:prstGeom>
          <a:noFill/>
        </p:spPr>
      </p:pic>
      <p:sp>
        <p:nvSpPr>
          <p:cNvPr id="11" name="TextBox 10"/>
          <p:cNvSpPr txBox="1"/>
          <p:nvPr/>
        </p:nvSpPr>
        <p:spPr>
          <a:xfrm>
            <a:off x="457200" y="5105400"/>
            <a:ext cx="6324600" cy="307777"/>
          </a:xfrm>
          <a:prstGeom prst="rect">
            <a:avLst/>
          </a:prstGeom>
          <a:noFill/>
        </p:spPr>
        <p:txBody>
          <a:bodyPr wrap="square" rtlCol="0">
            <a:spAutoFit/>
          </a:bodyPr>
          <a:lstStyle/>
          <a:p>
            <a:r>
              <a:rPr lang="en-US" sz="1400" dirty="0" smtClean="0"/>
              <a:t>Why should reader care?  </a:t>
            </a:r>
            <a:r>
              <a:rPr lang="en-US" sz="1400" dirty="0" smtClean="0">
                <a:solidFill>
                  <a:srgbClr val="FFFF00"/>
                </a:solidFill>
              </a:rPr>
              <a:t>Leading to an alienated or disconnected society.  </a:t>
            </a:r>
            <a:endParaRPr lang="en-US" sz="14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ppt_x"/>
                                          </p:val>
                                        </p:tav>
                                        <p:tav tm="100000">
                                          <p:val>
                                            <p:strVal val="#ppt_x"/>
                                          </p:val>
                                        </p:tav>
                                      </p:tavLst>
                                    </p:anim>
                                    <p:anim calcmode="lin" valueType="num">
                                      <p:cBhvr additive="base">
                                        <p:cTn id="3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8" presetClass="emph" presetSubtype="0" fill="hold" grpId="0" nodeType="clickEffect">
                                  <p:stCondLst>
                                    <p:cond delay="0"/>
                                  </p:stCondLst>
                                  <p:childTnLst>
                                    <p:animRot by="21600000">
                                      <p:cBhvr>
                                        <p:cTn id="48" dur="20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9"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81000"/>
            <a:ext cx="8001000" cy="3046988"/>
          </a:xfrm>
          <a:prstGeom prst="rect">
            <a:avLst/>
          </a:prstGeom>
          <a:noFill/>
        </p:spPr>
        <p:txBody>
          <a:bodyPr wrap="square" rtlCol="0">
            <a:spAutoFit/>
          </a:bodyPr>
          <a:lstStyle/>
          <a:p>
            <a:r>
              <a:rPr lang="en-US" sz="2400" dirty="0" smtClean="0"/>
              <a:t>My thesis: </a:t>
            </a:r>
          </a:p>
          <a:p>
            <a:endParaRPr lang="en-US" sz="2400" dirty="0"/>
          </a:p>
          <a:p>
            <a:r>
              <a:rPr lang="en-US" sz="2400" dirty="0" smtClean="0"/>
              <a:t>The negative aspect of an addiction to social media by young adults, age 14-17, in Virginia Beach can be seen by examination of the effects of time spent on line, less time with face to face interaction and the irritability with lengthy response times are leading to an alienated  culture. </a:t>
            </a:r>
            <a:endParaRPr lang="en-US" dirty="0"/>
          </a:p>
        </p:txBody>
      </p:sp>
      <p:sp>
        <p:nvSpPr>
          <p:cNvPr id="3" name="TextBox 2"/>
          <p:cNvSpPr txBox="1"/>
          <p:nvPr/>
        </p:nvSpPr>
        <p:spPr>
          <a:xfrm>
            <a:off x="457200" y="3810000"/>
            <a:ext cx="8229600" cy="1200329"/>
          </a:xfrm>
          <a:prstGeom prst="rect">
            <a:avLst/>
          </a:prstGeom>
          <a:noFill/>
        </p:spPr>
        <p:txBody>
          <a:bodyPr wrap="square" rtlCol="0">
            <a:spAutoFit/>
          </a:bodyPr>
          <a:lstStyle/>
          <a:p>
            <a:pPr algn="ctr"/>
            <a:r>
              <a:rPr lang="en-US" i="1" dirty="0" smtClean="0"/>
              <a:t>This is a first draft thesis and can still be modified as required; however, it does lay out the purpose of the essay and gives you a detailed direction to take.  If your findings take you in a different direction then take another look at your questions and reshape your thesis.</a:t>
            </a:r>
            <a:endParaRPr lang="en-US" i="1" dirty="0"/>
          </a:p>
        </p:txBody>
      </p:sp>
      <p:sp>
        <p:nvSpPr>
          <p:cNvPr id="4" name="TextBox 3"/>
          <p:cNvSpPr txBox="1"/>
          <p:nvPr/>
        </p:nvSpPr>
        <p:spPr>
          <a:xfrm>
            <a:off x="990600" y="5410200"/>
            <a:ext cx="6629400" cy="461665"/>
          </a:xfrm>
          <a:prstGeom prst="rect">
            <a:avLst/>
          </a:prstGeom>
          <a:noFill/>
        </p:spPr>
        <p:txBody>
          <a:bodyPr wrap="square" rtlCol="0">
            <a:spAutoFit/>
          </a:bodyPr>
          <a:lstStyle/>
          <a:p>
            <a:pPr algn="ctr"/>
            <a:r>
              <a:rPr lang="en-US" sz="2400" dirty="0" smtClean="0"/>
              <a:t>Lets see what you have! </a:t>
            </a:r>
            <a:endParaRPr lang="en-US" sz="2400" dirty="0"/>
          </a:p>
        </p:txBody>
      </p:sp>
      <p:pic>
        <p:nvPicPr>
          <p:cNvPr id="8194" name="Picture 2" descr="C:\Users\Tony\AppData\Local\Microsoft\Windows\INetCache\IE\3F7ZFZPW\MM900188340[1].gif"/>
          <p:cNvPicPr>
            <a:picLocks noChangeAspect="1" noChangeArrowheads="1" noCrop="1"/>
          </p:cNvPicPr>
          <p:nvPr/>
        </p:nvPicPr>
        <p:blipFill>
          <a:blip r:embed="rId2" cstate="print"/>
          <a:srcRect/>
          <a:stretch>
            <a:fillRect/>
          </a:stretch>
        </p:blipFill>
        <p:spPr bwMode="auto">
          <a:xfrm>
            <a:off x="3886200" y="5791200"/>
            <a:ext cx="857250" cy="8572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0" nodeType="clickEffect">
                                  <p:stCondLst>
                                    <p:cond delay="0"/>
                                  </p:stCondLst>
                                  <p:childTnLst>
                                    <p:animRot by="21600000">
                                      <p:cBhvr>
                                        <p:cTn id="11"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381000"/>
            <a:ext cx="7391400" cy="584775"/>
          </a:xfrm>
          <a:prstGeom prst="rect">
            <a:avLst/>
          </a:prstGeom>
          <a:noFill/>
        </p:spPr>
        <p:txBody>
          <a:bodyPr wrap="square" rtlCol="0">
            <a:spAutoFit/>
          </a:bodyPr>
          <a:lstStyle/>
          <a:p>
            <a:pPr algn="ctr"/>
            <a:r>
              <a:rPr lang="en-US" sz="3200" dirty="0" smtClean="0"/>
              <a:t>Summary</a:t>
            </a:r>
            <a:endParaRPr lang="en-US" sz="3200" dirty="0"/>
          </a:p>
        </p:txBody>
      </p:sp>
      <p:sp>
        <p:nvSpPr>
          <p:cNvPr id="3" name="TextBox 2"/>
          <p:cNvSpPr txBox="1"/>
          <p:nvPr/>
        </p:nvSpPr>
        <p:spPr>
          <a:xfrm>
            <a:off x="762000" y="1295400"/>
            <a:ext cx="8077200" cy="830997"/>
          </a:xfrm>
          <a:prstGeom prst="rect">
            <a:avLst/>
          </a:prstGeom>
          <a:noFill/>
        </p:spPr>
        <p:txBody>
          <a:bodyPr wrap="square" rtlCol="0">
            <a:spAutoFit/>
          </a:bodyPr>
          <a:lstStyle/>
          <a:p>
            <a:r>
              <a:rPr lang="en-US" sz="2400" dirty="0" smtClean="0"/>
              <a:t>In order to formulate a solid thesis statement-you must answer as many of the seven questions as possible. </a:t>
            </a:r>
            <a:endParaRPr lang="en-US" sz="2400" dirty="0"/>
          </a:p>
        </p:txBody>
      </p:sp>
      <p:sp>
        <p:nvSpPr>
          <p:cNvPr id="4" name="TextBox 3"/>
          <p:cNvSpPr txBox="1"/>
          <p:nvPr/>
        </p:nvSpPr>
        <p:spPr>
          <a:xfrm>
            <a:off x="762000" y="2590800"/>
            <a:ext cx="7848600" cy="2308324"/>
          </a:xfrm>
          <a:prstGeom prst="rect">
            <a:avLst/>
          </a:prstGeom>
          <a:noFill/>
        </p:spPr>
        <p:txBody>
          <a:bodyPr wrap="square" rtlCol="0">
            <a:spAutoFit/>
          </a:bodyPr>
          <a:lstStyle/>
          <a:p>
            <a:r>
              <a:rPr lang="en-US" sz="2400" dirty="0" smtClean="0"/>
              <a:t>At a minimum-the most important questions are:</a:t>
            </a:r>
          </a:p>
          <a:p>
            <a:endParaRPr lang="en-US" sz="2400" dirty="0" smtClean="0"/>
          </a:p>
          <a:p>
            <a:r>
              <a:rPr lang="en-US" sz="2400" dirty="0"/>
              <a:t> </a:t>
            </a:r>
            <a:r>
              <a:rPr lang="en-US" sz="2400" dirty="0" smtClean="0"/>
              <a:t>    What will you write about?</a:t>
            </a:r>
          </a:p>
          <a:p>
            <a:r>
              <a:rPr lang="en-US" sz="2400" dirty="0"/>
              <a:t> </a:t>
            </a:r>
            <a:r>
              <a:rPr lang="en-US" sz="2400" dirty="0" smtClean="0"/>
              <a:t>    Why will you write about it? </a:t>
            </a:r>
          </a:p>
          <a:p>
            <a:r>
              <a:rPr lang="en-US" sz="2400" dirty="0"/>
              <a:t> </a:t>
            </a:r>
            <a:r>
              <a:rPr lang="en-US" sz="2400" dirty="0" smtClean="0"/>
              <a:t>    How will you write about it? </a:t>
            </a:r>
          </a:p>
          <a:p>
            <a:r>
              <a:rPr lang="en-US" sz="2400" dirty="0" smtClean="0"/>
              <a:t>     The average person should care because…?</a:t>
            </a:r>
            <a:endParaRPr lang="en-US" sz="2400" dirty="0"/>
          </a:p>
        </p:txBody>
      </p:sp>
      <p:sp>
        <p:nvSpPr>
          <p:cNvPr id="5" name="TextBox 4"/>
          <p:cNvSpPr txBox="1"/>
          <p:nvPr/>
        </p:nvSpPr>
        <p:spPr>
          <a:xfrm>
            <a:off x="838200" y="5105400"/>
            <a:ext cx="7696200" cy="1200329"/>
          </a:xfrm>
          <a:prstGeom prst="rect">
            <a:avLst/>
          </a:prstGeom>
          <a:noFill/>
        </p:spPr>
        <p:txBody>
          <a:bodyPr wrap="square" rtlCol="0">
            <a:spAutoFit/>
          </a:bodyPr>
          <a:lstStyle/>
          <a:p>
            <a:r>
              <a:rPr lang="en-US" sz="2400" dirty="0" smtClean="0"/>
              <a:t>A well written thesis gives you direction on how to complete a thoroughly written essay </a:t>
            </a:r>
            <a:r>
              <a:rPr lang="en-US" sz="2400" i="1" dirty="0" smtClean="0"/>
              <a:t>as long</a:t>
            </a:r>
            <a:r>
              <a:rPr lang="en-US" sz="2400" dirty="0" smtClean="0"/>
              <a:t> as you follow what you have suggested.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685800"/>
            <a:ext cx="6781800" cy="584775"/>
          </a:xfrm>
          <a:prstGeom prst="rect">
            <a:avLst/>
          </a:prstGeom>
          <a:noFill/>
        </p:spPr>
        <p:txBody>
          <a:bodyPr wrap="square" rtlCol="0">
            <a:spAutoFit/>
          </a:bodyPr>
          <a:lstStyle/>
          <a:p>
            <a:pPr algn="ctr"/>
            <a:r>
              <a:rPr lang="en-US" sz="3200" dirty="0" smtClean="0"/>
              <a:t>References</a:t>
            </a:r>
            <a:endParaRPr lang="en-US" sz="3200" dirty="0"/>
          </a:p>
        </p:txBody>
      </p:sp>
      <p:sp>
        <p:nvSpPr>
          <p:cNvPr id="3" name="TextBox 2"/>
          <p:cNvSpPr txBox="1"/>
          <p:nvPr/>
        </p:nvSpPr>
        <p:spPr>
          <a:xfrm>
            <a:off x="1219200" y="2133600"/>
            <a:ext cx="6858000" cy="461665"/>
          </a:xfrm>
          <a:prstGeom prst="rect">
            <a:avLst/>
          </a:prstGeom>
          <a:noFill/>
        </p:spPr>
        <p:txBody>
          <a:bodyPr wrap="square" rtlCol="0">
            <a:spAutoFit/>
          </a:bodyPr>
          <a:lstStyle/>
          <a:p>
            <a:r>
              <a:rPr lang="en-US" sz="2400" dirty="0" smtClean="0"/>
              <a:t>Prentice Hall Reference Guide Section 2</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600200"/>
            <a:ext cx="6781800" cy="1446550"/>
          </a:xfrm>
          <a:prstGeom prst="rect">
            <a:avLst/>
          </a:prstGeom>
          <a:noFill/>
        </p:spPr>
        <p:txBody>
          <a:bodyPr wrap="square" rtlCol="0">
            <a:spAutoFit/>
          </a:bodyPr>
          <a:lstStyle/>
          <a:p>
            <a:pPr algn="ctr"/>
            <a:r>
              <a:rPr lang="en-US" sz="4400" dirty="0" smtClean="0"/>
              <a:t>HAPPY  THESIS   WRITING! </a:t>
            </a:r>
            <a:endParaRPr lang="en-US" sz="4400" dirty="0"/>
          </a:p>
        </p:txBody>
      </p:sp>
      <p:pic>
        <p:nvPicPr>
          <p:cNvPr id="1027" name="Picture 3" descr="C:\Users\Tony 2012\AppData\Local\Microsoft\Windows\Temporary Internet Files\Content.IE5\JW2APNBJ\MM900283001[1].gif"/>
          <p:cNvPicPr>
            <a:picLocks noChangeAspect="1" noChangeArrowheads="1" noCrop="1"/>
          </p:cNvPicPr>
          <p:nvPr/>
        </p:nvPicPr>
        <p:blipFill>
          <a:blip r:embed="rId2" cstate="print"/>
          <a:srcRect/>
          <a:stretch>
            <a:fillRect/>
          </a:stretch>
        </p:blipFill>
        <p:spPr bwMode="auto">
          <a:xfrm>
            <a:off x="1981200" y="3733800"/>
            <a:ext cx="1219200" cy="1219200"/>
          </a:xfrm>
          <a:prstGeom prst="rect">
            <a:avLst/>
          </a:prstGeom>
          <a:noFill/>
        </p:spPr>
      </p:pic>
      <p:pic>
        <p:nvPicPr>
          <p:cNvPr id="1029" name="Picture 5" descr="C:\Users\Tony 2012\AppData\Local\Microsoft\Windows\Temporary Internet Files\Content.IE5\BO4FD2ZI\MM900315816[1].gif"/>
          <p:cNvPicPr>
            <a:picLocks noChangeAspect="1" noChangeArrowheads="1" noCrop="1"/>
          </p:cNvPicPr>
          <p:nvPr/>
        </p:nvPicPr>
        <p:blipFill>
          <a:blip r:embed="rId3" cstate="print"/>
          <a:srcRect/>
          <a:stretch>
            <a:fillRect/>
          </a:stretch>
        </p:blipFill>
        <p:spPr bwMode="auto">
          <a:xfrm>
            <a:off x="5486400" y="3810000"/>
            <a:ext cx="1028700" cy="10287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2209800"/>
            <a:ext cx="7848600" cy="461665"/>
          </a:xfrm>
          <a:prstGeom prst="rect">
            <a:avLst/>
          </a:prstGeom>
          <a:noFill/>
        </p:spPr>
        <p:txBody>
          <a:bodyPr wrap="square" rtlCol="0">
            <a:spAutoFit/>
          </a:bodyPr>
          <a:lstStyle/>
          <a:p>
            <a:r>
              <a:rPr lang="en-US" sz="2400" dirty="0" smtClean="0"/>
              <a:t>Why is the darn thesis statement so important? </a:t>
            </a:r>
            <a:endParaRPr lang="en-US" sz="2400" dirty="0"/>
          </a:p>
        </p:txBody>
      </p:sp>
      <p:sp>
        <p:nvSpPr>
          <p:cNvPr id="4" name="TextBox 3"/>
          <p:cNvSpPr txBox="1"/>
          <p:nvPr/>
        </p:nvSpPr>
        <p:spPr>
          <a:xfrm>
            <a:off x="533400" y="3124200"/>
            <a:ext cx="7924800" cy="830997"/>
          </a:xfrm>
          <a:prstGeom prst="rect">
            <a:avLst/>
          </a:prstGeom>
          <a:noFill/>
        </p:spPr>
        <p:txBody>
          <a:bodyPr wrap="square" rtlCol="0">
            <a:spAutoFit/>
          </a:bodyPr>
          <a:lstStyle/>
          <a:p>
            <a:r>
              <a:rPr lang="en-US" sz="2400" dirty="0" smtClean="0"/>
              <a:t>Can a thesis statement give too much or not enough information? How do you get it just right? </a:t>
            </a:r>
            <a:endParaRPr lang="en-US" sz="2400" dirty="0"/>
          </a:p>
        </p:txBody>
      </p:sp>
      <p:sp>
        <p:nvSpPr>
          <p:cNvPr id="5" name="TextBox 4"/>
          <p:cNvSpPr txBox="1"/>
          <p:nvPr/>
        </p:nvSpPr>
        <p:spPr>
          <a:xfrm>
            <a:off x="685800" y="4495800"/>
            <a:ext cx="6553200" cy="830997"/>
          </a:xfrm>
          <a:prstGeom prst="rect">
            <a:avLst/>
          </a:prstGeom>
          <a:noFill/>
        </p:spPr>
        <p:txBody>
          <a:bodyPr wrap="square" rtlCol="0">
            <a:spAutoFit/>
          </a:bodyPr>
          <a:lstStyle/>
          <a:p>
            <a:r>
              <a:rPr lang="en-US" sz="2400" dirty="0" smtClean="0"/>
              <a:t>What if I am not sure how to begin—what do I do? </a:t>
            </a:r>
            <a:endParaRPr lang="en-US" sz="2400" dirty="0"/>
          </a:p>
        </p:txBody>
      </p:sp>
      <p:sp>
        <p:nvSpPr>
          <p:cNvPr id="6" name="TextBox 5"/>
          <p:cNvSpPr txBox="1"/>
          <p:nvPr/>
        </p:nvSpPr>
        <p:spPr>
          <a:xfrm>
            <a:off x="1066800" y="533400"/>
            <a:ext cx="5791200" cy="1077218"/>
          </a:xfrm>
          <a:prstGeom prst="rect">
            <a:avLst/>
          </a:prstGeom>
          <a:noFill/>
        </p:spPr>
        <p:txBody>
          <a:bodyPr wrap="square" rtlCol="0">
            <a:spAutoFit/>
          </a:bodyPr>
          <a:lstStyle/>
          <a:p>
            <a:pPr algn="ctr"/>
            <a:r>
              <a:rPr lang="en-US" sz="3200" dirty="0" smtClean="0"/>
              <a:t>The most common questions students ask are:</a:t>
            </a:r>
            <a:endParaRPr lang="en-US" sz="3200" dirty="0"/>
          </a:p>
        </p:txBody>
      </p:sp>
      <p:pic>
        <p:nvPicPr>
          <p:cNvPr id="9218" name="Picture 2" descr="C:\Users\Tony\AppData\Local\Microsoft\Windows\INetCache\IE\ENSPZ31G\MM900046566[1].gif"/>
          <p:cNvPicPr>
            <a:picLocks noChangeAspect="1" noChangeArrowheads="1" noCrop="1"/>
          </p:cNvPicPr>
          <p:nvPr/>
        </p:nvPicPr>
        <p:blipFill>
          <a:blip r:embed="rId2" cstate="print"/>
          <a:srcRect/>
          <a:stretch>
            <a:fillRect/>
          </a:stretch>
        </p:blipFill>
        <p:spPr bwMode="auto">
          <a:xfrm>
            <a:off x="7010400" y="838200"/>
            <a:ext cx="819150" cy="771525"/>
          </a:xfrm>
          <a:prstGeom prst="rect">
            <a:avLst/>
          </a:prstGeom>
          <a:noFill/>
        </p:spPr>
      </p:pic>
      <p:sp>
        <p:nvSpPr>
          <p:cNvPr id="7" name="TextBox 6"/>
          <p:cNvSpPr txBox="1"/>
          <p:nvPr/>
        </p:nvSpPr>
        <p:spPr>
          <a:xfrm>
            <a:off x="609600" y="5638800"/>
            <a:ext cx="7620000" cy="830997"/>
          </a:xfrm>
          <a:prstGeom prst="rect">
            <a:avLst/>
          </a:prstGeom>
          <a:noFill/>
        </p:spPr>
        <p:txBody>
          <a:bodyPr wrap="square" rtlCol="0">
            <a:spAutoFit/>
          </a:bodyPr>
          <a:lstStyle/>
          <a:p>
            <a:r>
              <a:rPr lang="en-US" sz="2400" dirty="0" smtClean="0"/>
              <a:t>Hopefully by the time we are finished you will have the answers.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heckerboard(across)">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457200"/>
            <a:ext cx="7467600" cy="1077218"/>
          </a:xfrm>
          <a:prstGeom prst="rect">
            <a:avLst/>
          </a:prstGeom>
          <a:noFill/>
        </p:spPr>
        <p:txBody>
          <a:bodyPr wrap="square" rtlCol="0">
            <a:spAutoFit/>
          </a:bodyPr>
          <a:lstStyle/>
          <a:p>
            <a:pPr algn="ctr"/>
            <a:r>
              <a:rPr lang="en-US" sz="3200" dirty="0" smtClean="0"/>
              <a:t>How does one begin formulating a thesis statement? </a:t>
            </a:r>
            <a:endParaRPr lang="en-US" sz="3200" dirty="0"/>
          </a:p>
        </p:txBody>
      </p:sp>
      <p:sp>
        <p:nvSpPr>
          <p:cNvPr id="3" name="TextBox 2"/>
          <p:cNvSpPr txBox="1"/>
          <p:nvPr/>
        </p:nvSpPr>
        <p:spPr>
          <a:xfrm>
            <a:off x="685800" y="1981200"/>
            <a:ext cx="6858000" cy="1200329"/>
          </a:xfrm>
          <a:prstGeom prst="rect">
            <a:avLst/>
          </a:prstGeom>
          <a:noFill/>
        </p:spPr>
        <p:txBody>
          <a:bodyPr wrap="square" rtlCol="0">
            <a:spAutoFit/>
          </a:bodyPr>
          <a:lstStyle/>
          <a:p>
            <a:pPr algn="ctr"/>
            <a:r>
              <a:rPr lang="en-US" sz="2400" dirty="0" smtClean="0"/>
              <a:t>Everything begins with a question so putting together a thesis statement is no different.  We have seven questions to answer.</a:t>
            </a:r>
            <a:endParaRPr lang="en-US" sz="2400" dirty="0"/>
          </a:p>
        </p:txBody>
      </p:sp>
      <p:sp>
        <p:nvSpPr>
          <p:cNvPr id="5" name="TextBox 4"/>
          <p:cNvSpPr txBox="1"/>
          <p:nvPr/>
        </p:nvSpPr>
        <p:spPr>
          <a:xfrm>
            <a:off x="838200" y="3429000"/>
            <a:ext cx="7772400" cy="830997"/>
          </a:xfrm>
          <a:prstGeom prst="rect">
            <a:avLst/>
          </a:prstGeom>
          <a:noFill/>
        </p:spPr>
        <p:txBody>
          <a:bodyPr wrap="square" rtlCol="0">
            <a:spAutoFit/>
          </a:bodyPr>
          <a:lstStyle/>
          <a:p>
            <a:r>
              <a:rPr lang="en-US" sz="2400" dirty="0" smtClean="0"/>
              <a:t>Our seven questions are: What-Why-How-When-Where and Who?  </a:t>
            </a:r>
            <a:endParaRPr lang="en-US" sz="2400" dirty="0"/>
          </a:p>
        </p:txBody>
      </p:sp>
      <p:pic>
        <p:nvPicPr>
          <p:cNvPr id="10243" name="Picture 3" descr="C:\Users\Tony\AppData\Local\Microsoft\Windows\INetCache\IE\BMS10638\MM900285289[1].gif"/>
          <p:cNvPicPr>
            <a:picLocks noChangeAspect="1" noChangeArrowheads="1" noCrop="1"/>
          </p:cNvPicPr>
          <p:nvPr/>
        </p:nvPicPr>
        <p:blipFill>
          <a:blip r:embed="rId2" cstate="print"/>
          <a:srcRect/>
          <a:stretch>
            <a:fillRect/>
          </a:stretch>
        </p:blipFill>
        <p:spPr bwMode="auto">
          <a:xfrm>
            <a:off x="7620000" y="1219200"/>
            <a:ext cx="914400" cy="1209675"/>
          </a:xfrm>
          <a:prstGeom prst="rect">
            <a:avLst/>
          </a:prstGeom>
          <a:noFill/>
        </p:spPr>
      </p:pic>
      <p:sp>
        <p:nvSpPr>
          <p:cNvPr id="9" name="TextBox 8"/>
          <p:cNvSpPr txBox="1"/>
          <p:nvPr/>
        </p:nvSpPr>
        <p:spPr>
          <a:xfrm>
            <a:off x="838200" y="5029200"/>
            <a:ext cx="7391400" cy="830997"/>
          </a:xfrm>
          <a:prstGeom prst="rect">
            <a:avLst/>
          </a:prstGeom>
          <a:noFill/>
        </p:spPr>
        <p:txBody>
          <a:bodyPr wrap="square" rtlCol="0">
            <a:spAutoFit/>
          </a:bodyPr>
          <a:lstStyle/>
          <a:p>
            <a:r>
              <a:rPr lang="en-US" sz="2400" dirty="0" smtClean="0"/>
              <a:t>But wait…that is only six questions? Where is the seventh?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allAtOnce"/>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09600"/>
            <a:ext cx="7543800" cy="1569660"/>
          </a:xfrm>
          <a:prstGeom prst="rect">
            <a:avLst/>
          </a:prstGeom>
        </p:spPr>
        <p:txBody>
          <a:bodyPr wrap="square">
            <a:spAutoFit/>
          </a:bodyPr>
          <a:lstStyle/>
          <a:p>
            <a:r>
              <a:rPr lang="en-US" sz="3200" dirty="0" smtClean="0"/>
              <a:t>The last and most important part of the thesis statement is:  Why should the average person care about this issue?</a:t>
            </a:r>
            <a:endParaRPr lang="en-US" sz="3200" dirty="0"/>
          </a:p>
        </p:txBody>
      </p:sp>
      <p:sp>
        <p:nvSpPr>
          <p:cNvPr id="3" name="TextBox 2"/>
          <p:cNvSpPr txBox="1"/>
          <p:nvPr/>
        </p:nvSpPr>
        <p:spPr>
          <a:xfrm>
            <a:off x="457200" y="4419600"/>
            <a:ext cx="8001000" cy="1569660"/>
          </a:xfrm>
          <a:prstGeom prst="rect">
            <a:avLst/>
          </a:prstGeom>
          <a:noFill/>
        </p:spPr>
        <p:txBody>
          <a:bodyPr wrap="square" rtlCol="0">
            <a:spAutoFit/>
          </a:bodyPr>
          <a:lstStyle/>
          <a:p>
            <a:pPr algn="ctr"/>
            <a:r>
              <a:rPr lang="en-US" sz="2400" dirty="0" smtClean="0"/>
              <a:t>Okay…so now lets do it together! </a:t>
            </a:r>
          </a:p>
          <a:p>
            <a:pPr algn="ctr"/>
            <a:r>
              <a:rPr lang="en-US" sz="2400" dirty="0" smtClean="0"/>
              <a:t>We will use the seven questions to build our thesis statement. After we have our individual answers we will put it altogether to make a solid and complete thesis!</a:t>
            </a:r>
            <a:endParaRPr lang="en-US" sz="2400" dirty="0"/>
          </a:p>
        </p:txBody>
      </p:sp>
      <p:sp>
        <p:nvSpPr>
          <p:cNvPr id="4" name="TextBox 3"/>
          <p:cNvSpPr txBox="1"/>
          <p:nvPr/>
        </p:nvSpPr>
        <p:spPr>
          <a:xfrm>
            <a:off x="838200" y="2667000"/>
            <a:ext cx="7620000" cy="1200329"/>
          </a:xfrm>
          <a:prstGeom prst="rect">
            <a:avLst/>
          </a:prstGeom>
          <a:noFill/>
        </p:spPr>
        <p:txBody>
          <a:bodyPr wrap="square" rtlCol="0">
            <a:spAutoFit/>
          </a:bodyPr>
          <a:lstStyle/>
          <a:p>
            <a:r>
              <a:rPr lang="en-US" sz="2400" dirty="0" smtClean="0"/>
              <a:t>This is your opportunity to gather as large of an audience as possible by suggesting a far more reaching effect. We will discuss more later on.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685800"/>
            <a:ext cx="7010400" cy="1077218"/>
          </a:xfrm>
          <a:prstGeom prst="rect">
            <a:avLst/>
          </a:prstGeom>
          <a:noFill/>
        </p:spPr>
        <p:txBody>
          <a:bodyPr wrap="square" rtlCol="0">
            <a:spAutoFit/>
          </a:bodyPr>
          <a:lstStyle/>
          <a:p>
            <a:r>
              <a:rPr lang="en-US" sz="3200" dirty="0" smtClean="0"/>
              <a:t>Question 1: “What” are you writing about?</a:t>
            </a:r>
            <a:endParaRPr lang="en-US" sz="3200" dirty="0"/>
          </a:p>
        </p:txBody>
      </p:sp>
      <p:sp>
        <p:nvSpPr>
          <p:cNvPr id="3" name="TextBox 2"/>
          <p:cNvSpPr txBox="1"/>
          <p:nvPr/>
        </p:nvSpPr>
        <p:spPr>
          <a:xfrm>
            <a:off x="1066800" y="2362200"/>
            <a:ext cx="6400800" cy="1569660"/>
          </a:xfrm>
          <a:prstGeom prst="rect">
            <a:avLst/>
          </a:prstGeom>
          <a:noFill/>
        </p:spPr>
        <p:txBody>
          <a:bodyPr wrap="square" rtlCol="0">
            <a:spAutoFit/>
          </a:bodyPr>
          <a:lstStyle/>
          <a:p>
            <a:pPr algn="ctr"/>
            <a:r>
              <a:rPr lang="en-US" sz="2400" dirty="0" smtClean="0"/>
              <a:t>In a “few words” write down your topic or the main issue of your paper.  An example might be global warming, abortion or gun control…etc.</a:t>
            </a:r>
            <a:endParaRPr lang="en-US" sz="2400" dirty="0"/>
          </a:p>
        </p:txBody>
      </p:sp>
      <p:sp>
        <p:nvSpPr>
          <p:cNvPr id="4" name="TextBox 3"/>
          <p:cNvSpPr txBox="1"/>
          <p:nvPr/>
        </p:nvSpPr>
        <p:spPr>
          <a:xfrm>
            <a:off x="1295400" y="5181600"/>
            <a:ext cx="6019800" cy="830997"/>
          </a:xfrm>
          <a:prstGeom prst="rect">
            <a:avLst/>
          </a:prstGeom>
          <a:noFill/>
        </p:spPr>
        <p:txBody>
          <a:bodyPr wrap="square" rtlCol="0">
            <a:spAutoFit/>
          </a:bodyPr>
          <a:lstStyle/>
          <a:p>
            <a:r>
              <a:rPr lang="en-US" sz="2400" i="1" dirty="0" smtClean="0"/>
              <a:t>For my example I will use Social Media as my topic or what I am writing about. </a:t>
            </a:r>
            <a:endParaRPr lang="en-US" sz="2400" i="1" dirty="0"/>
          </a:p>
        </p:txBody>
      </p:sp>
      <p:pic>
        <p:nvPicPr>
          <p:cNvPr id="1026" name="Picture 2" descr="C:\Users\Tony\AppData\Local\Microsoft\Windows\INetCache\IE\3F7ZFZPW\MM900188340[1].gif"/>
          <p:cNvPicPr>
            <a:picLocks noChangeAspect="1" noChangeArrowheads="1" noCrop="1"/>
          </p:cNvPicPr>
          <p:nvPr/>
        </p:nvPicPr>
        <p:blipFill>
          <a:blip r:embed="rId2" cstate="print"/>
          <a:srcRect/>
          <a:stretch>
            <a:fillRect/>
          </a:stretch>
        </p:blipFill>
        <p:spPr bwMode="auto">
          <a:xfrm>
            <a:off x="3733800" y="4114800"/>
            <a:ext cx="857250" cy="8270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533400"/>
            <a:ext cx="7162800" cy="1077218"/>
          </a:xfrm>
          <a:prstGeom prst="rect">
            <a:avLst/>
          </a:prstGeom>
          <a:noFill/>
        </p:spPr>
        <p:txBody>
          <a:bodyPr wrap="square" rtlCol="0">
            <a:spAutoFit/>
          </a:bodyPr>
          <a:lstStyle/>
          <a:p>
            <a:r>
              <a:rPr lang="en-US" sz="3200" dirty="0" smtClean="0"/>
              <a:t>Question 2: “Why” am I writing about it? </a:t>
            </a:r>
            <a:endParaRPr lang="en-US" sz="3200" dirty="0"/>
          </a:p>
        </p:txBody>
      </p:sp>
      <p:sp>
        <p:nvSpPr>
          <p:cNvPr id="3" name="TextBox 2"/>
          <p:cNvSpPr txBox="1"/>
          <p:nvPr/>
        </p:nvSpPr>
        <p:spPr>
          <a:xfrm>
            <a:off x="838200" y="1905000"/>
            <a:ext cx="7010400" cy="2308324"/>
          </a:xfrm>
          <a:prstGeom prst="rect">
            <a:avLst/>
          </a:prstGeom>
          <a:noFill/>
        </p:spPr>
        <p:txBody>
          <a:bodyPr wrap="square" rtlCol="0">
            <a:spAutoFit/>
          </a:bodyPr>
          <a:lstStyle/>
          <a:p>
            <a:r>
              <a:rPr lang="en-US" sz="2400" dirty="0" smtClean="0"/>
              <a:t>In a few words write down an answer as to why you are writing about the topic. It may be to inform people about an issue or suggest that something is a problem or  maybe there is a solution for a problem…whatever you want the key focus to be.</a:t>
            </a:r>
            <a:endParaRPr lang="en-US" sz="2400" dirty="0"/>
          </a:p>
        </p:txBody>
      </p:sp>
      <p:sp>
        <p:nvSpPr>
          <p:cNvPr id="4" name="TextBox 3"/>
          <p:cNvSpPr txBox="1"/>
          <p:nvPr/>
        </p:nvSpPr>
        <p:spPr>
          <a:xfrm>
            <a:off x="914400" y="4876800"/>
            <a:ext cx="6705600" cy="1200329"/>
          </a:xfrm>
          <a:prstGeom prst="rect">
            <a:avLst/>
          </a:prstGeom>
          <a:noFill/>
        </p:spPr>
        <p:txBody>
          <a:bodyPr wrap="square" rtlCol="0">
            <a:spAutoFit/>
          </a:bodyPr>
          <a:lstStyle/>
          <a:p>
            <a:r>
              <a:rPr lang="en-US" sz="2400" i="1" dirty="0" smtClean="0"/>
              <a:t>For my example my response is “to show  the negative effects on people who are addicted to social media.”</a:t>
            </a:r>
            <a:endParaRPr lang="en-US" sz="2400" i="1" dirty="0"/>
          </a:p>
        </p:txBody>
      </p:sp>
      <p:pic>
        <p:nvPicPr>
          <p:cNvPr id="2050" name="Picture 2" descr="C:\Users\Tony\AppData\Local\Microsoft\Windows\INetCache\IE\3F7ZFZPW\MM900188340[1].gif"/>
          <p:cNvPicPr>
            <a:picLocks noChangeAspect="1" noChangeArrowheads="1" noCrop="1"/>
          </p:cNvPicPr>
          <p:nvPr/>
        </p:nvPicPr>
        <p:blipFill>
          <a:blip r:embed="rId2" cstate="print"/>
          <a:srcRect/>
          <a:stretch>
            <a:fillRect/>
          </a:stretch>
        </p:blipFill>
        <p:spPr bwMode="auto">
          <a:xfrm>
            <a:off x="3733800" y="3962400"/>
            <a:ext cx="857250" cy="857250"/>
          </a:xfrm>
          <a:prstGeom prst="rect">
            <a:avLst/>
          </a:prstGeom>
          <a:noFill/>
        </p:spPr>
      </p:pic>
      <p:pic>
        <p:nvPicPr>
          <p:cNvPr id="2052" name="Picture 4" descr="C:\Users\Tony\AppData\Local\Microsoft\Windows\INetCache\IE\3F7ZFZPW\MM900284108[1].gif"/>
          <p:cNvPicPr>
            <a:picLocks noChangeAspect="1" noChangeArrowheads="1" noCrop="1"/>
          </p:cNvPicPr>
          <p:nvPr/>
        </p:nvPicPr>
        <p:blipFill>
          <a:blip r:embed="rId3" cstate="print"/>
          <a:srcRect/>
          <a:stretch>
            <a:fillRect/>
          </a:stretch>
        </p:blipFill>
        <p:spPr bwMode="auto">
          <a:xfrm>
            <a:off x="7924800" y="1371600"/>
            <a:ext cx="542925" cy="6667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569387"/>
          </a:xfrm>
          <a:prstGeom prst="rect">
            <a:avLst/>
          </a:prstGeom>
          <a:noFill/>
        </p:spPr>
        <p:txBody>
          <a:bodyPr wrap="square" rtlCol="0">
            <a:spAutoFit/>
          </a:bodyPr>
          <a:lstStyle/>
          <a:p>
            <a:r>
              <a:rPr lang="en-US" sz="3100" dirty="0" smtClean="0"/>
              <a:t>Question 3: “How” will I write about the topic?</a:t>
            </a:r>
            <a:endParaRPr lang="en-US" sz="3100" dirty="0"/>
          </a:p>
        </p:txBody>
      </p:sp>
      <p:sp>
        <p:nvSpPr>
          <p:cNvPr id="4" name="TextBox 3"/>
          <p:cNvSpPr txBox="1"/>
          <p:nvPr/>
        </p:nvSpPr>
        <p:spPr>
          <a:xfrm>
            <a:off x="304800" y="1066800"/>
            <a:ext cx="8534400" cy="2308324"/>
          </a:xfrm>
          <a:prstGeom prst="rect">
            <a:avLst/>
          </a:prstGeom>
          <a:noFill/>
        </p:spPr>
        <p:txBody>
          <a:bodyPr wrap="square" rtlCol="0">
            <a:spAutoFit/>
          </a:bodyPr>
          <a:lstStyle/>
          <a:p>
            <a:r>
              <a:rPr lang="en-US" sz="2400" dirty="0" smtClean="0"/>
              <a:t>The “How”  aspect  refers to the technique(s) you will use to examine certain points about the issue. Maybe you will compare/contrast things or use examples or perform a cause and effect analysis or description…etc.  (Supporting methods.) * For our class there will generally be three points examined in each paper. </a:t>
            </a:r>
            <a:endParaRPr lang="en-US" sz="2400" dirty="0"/>
          </a:p>
        </p:txBody>
      </p:sp>
      <p:sp>
        <p:nvSpPr>
          <p:cNvPr id="5" name="TextBox 4"/>
          <p:cNvSpPr txBox="1"/>
          <p:nvPr/>
        </p:nvSpPr>
        <p:spPr>
          <a:xfrm>
            <a:off x="381000" y="3581400"/>
            <a:ext cx="7391400" cy="2677656"/>
          </a:xfrm>
          <a:prstGeom prst="rect">
            <a:avLst/>
          </a:prstGeom>
          <a:noFill/>
        </p:spPr>
        <p:txBody>
          <a:bodyPr wrap="square" rtlCol="0">
            <a:spAutoFit/>
          </a:bodyPr>
          <a:lstStyle/>
          <a:p>
            <a:r>
              <a:rPr lang="en-US" sz="2400" i="1" dirty="0" smtClean="0"/>
              <a:t>For my example I will use three points that demonstrate the effects of those addicted to social media by examining:.</a:t>
            </a:r>
          </a:p>
          <a:p>
            <a:endParaRPr lang="en-US" sz="2400" i="1" dirty="0" smtClean="0"/>
          </a:p>
          <a:p>
            <a:r>
              <a:rPr lang="en-US" sz="2400" i="1" dirty="0" smtClean="0"/>
              <a:t>     Point 1-Time spent on line with social media</a:t>
            </a:r>
          </a:p>
          <a:p>
            <a:r>
              <a:rPr lang="en-US" sz="2400" i="1" dirty="0"/>
              <a:t> </a:t>
            </a:r>
            <a:r>
              <a:rPr lang="en-US" sz="2400" i="1" dirty="0" smtClean="0"/>
              <a:t>    Point 2-Less time with face to face interaction</a:t>
            </a:r>
          </a:p>
          <a:p>
            <a:r>
              <a:rPr lang="en-US" sz="2400" i="1" dirty="0"/>
              <a:t> </a:t>
            </a:r>
            <a:r>
              <a:rPr lang="en-US" sz="2400" i="1" dirty="0" smtClean="0"/>
              <a:t>    Point 3-Irritability with lengthy response time </a:t>
            </a:r>
          </a:p>
        </p:txBody>
      </p:sp>
      <p:pic>
        <p:nvPicPr>
          <p:cNvPr id="3074" name="Picture 2" descr="C:\Users\Tony\AppData\Local\Microsoft\Windows\INetCache\IE\3F7ZFZPW\MM900188340[1].gif"/>
          <p:cNvPicPr>
            <a:picLocks noChangeAspect="1" noChangeArrowheads="1" noCrop="1"/>
          </p:cNvPicPr>
          <p:nvPr/>
        </p:nvPicPr>
        <p:blipFill>
          <a:blip r:embed="rId2" cstate="print"/>
          <a:srcRect/>
          <a:stretch>
            <a:fillRect/>
          </a:stretch>
        </p:blipFill>
        <p:spPr bwMode="auto">
          <a:xfrm>
            <a:off x="7467600" y="3581400"/>
            <a:ext cx="857250" cy="857250"/>
          </a:xfrm>
          <a:prstGeom prst="rect">
            <a:avLst/>
          </a:prstGeom>
          <a:noFill/>
        </p:spPr>
      </p:pic>
      <p:pic>
        <p:nvPicPr>
          <p:cNvPr id="3076" name="Picture 4" descr="C:\Users\Tony\AppData\Local\Microsoft\Windows\INetCache\IE\ENSPZ31G\MM900395783[1].gif"/>
          <p:cNvPicPr>
            <a:picLocks noChangeAspect="1" noChangeArrowheads="1" noCrop="1"/>
          </p:cNvPicPr>
          <p:nvPr/>
        </p:nvPicPr>
        <p:blipFill>
          <a:blip r:embed="rId3" cstate="print"/>
          <a:srcRect/>
          <a:stretch>
            <a:fillRect/>
          </a:stretch>
        </p:blipFill>
        <p:spPr bwMode="auto">
          <a:xfrm>
            <a:off x="7848600" y="4724400"/>
            <a:ext cx="933450" cy="1066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09600"/>
            <a:ext cx="7467600" cy="1569660"/>
          </a:xfrm>
          <a:prstGeom prst="rect">
            <a:avLst/>
          </a:prstGeom>
          <a:noFill/>
        </p:spPr>
        <p:txBody>
          <a:bodyPr wrap="square" rtlCol="0">
            <a:spAutoFit/>
          </a:bodyPr>
          <a:lstStyle/>
          <a:p>
            <a:r>
              <a:rPr lang="en-US" sz="3200" dirty="0" smtClean="0"/>
              <a:t>Question 4:  The “When” question implies a time or period that may be relevant to the discussion. </a:t>
            </a:r>
            <a:endParaRPr lang="en-US" sz="3200" dirty="0"/>
          </a:p>
        </p:txBody>
      </p:sp>
      <p:sp>
        <p:nvSpPr>
          <p:cNvPr id="3" name="TextBox 2"/>
          <p:cNvSpPr txBox="1"/>
          <p:nvPr/>
        </p:nvSpPr>
        <p:spPr>
          <a:xfrm>
            <a:off x="762000" y="2590800"/>
            <a:ext cx="7924800" cy="1938992"/>
          </a:xfrm>
          <a:prstGeom prst="rect">
            <a:avLst/>
          </a:prstGeom>
          <a:noFill/>
        </p:spPr>
        <p:txBody>
          <a:bodyPr wrap="square" rtlCol="0">
            <a:spAutoFit/>
          </a:bodyPr>
          <a:lstStyle/>
          <a:p>
            <a:r>
              <a:rPr lang="en-US" sz="2400" dirty="0" smtClean="0"/>
              <a:t>If you are seeking to resolve or highlight a current problem-then the “when” question refers to the current time period. If you are addressing a problem that may arise in the future then that obviously changes the “when” aspect. </a:t>
            </a:r>
            <a:endParaRPr lang="en-US" sz="2400" dirty="0"/>
          </a:p>
        </p:txBody>
      </p:sp>
      <p:sp>
        <p:nvSpPr>
          <p:cNvPr id="4" name="TextBox 3"/>
          <p:cNvSpPr txBox="1"/>
          <p:nvPr/>
        </p:nvSpPr>
        <p:spPr>
          <a:xfrm>
            <a:off x="914400" y="5486400"/>
            <a:ext cx="7010400" cy="830997"/>
          </a:xfrm>
          <a:prstGeom prst="rect">
            <a:avLst/>
          </a:prstGeom>
          <a:noFill/>
        </p:spPr>
        <p:txBody>
          <a:bodyPr wrap="square" rtlCol="0">
            <a:spAutoFit/>
          </a:bodyPr>
          <a:lstStyle/>
          <a:p>
            <a:r>
              <a:rPr lang="en-US" sz="2400" i="1" dirty="0" smtClean="0"/>
              <a:t>For my example  “when” refers to the </a:t>
            </a:r>
          </a:p>
          <a:p>
            <a:r>
              <a:rPr lang="en-US" sz="2400" i="1" dirty="0" smtClean="0"/>
              <a:t>current time period. </a:t>
            </a:r>
            <a:endParaRPr lang="en-US" sz="2400" i="1" dirty="0"/>
          </a:p>
        </p:txBody>
      </p:sp>
      <p:pic>
        <p:nvPicPr>
          <p:cNvPr id="4098" name="Picture 2" descr="C:\Users\Tony\AppData\Local\Microsoft\Windows\INetCache\IE\3F7ZFZPW\MM900188340[1].gif"/>
          <p:cNvPicPr>
            <a:picLocks noChangeAspect="1" noChangeArrowheads="1" noCrop="1"/>
          </p:cNvPicPr>
          <p:nvPr/>
        </p:nvPicPr>
        <p:blipFill>
          <a:blip r:embed="rId2" cstate="print"/>
          <a:srcRect/>
          <a:stretch>
            <a:fillRect/>
          </a:stretch>
        </p:blipFill>
        <p:spPr bwMode="auto">
          <a:xfrm>
            <a:off x="3581400" y="4343400"/>
            <a:ext cx="857250" cy="857250"/>
          </a:xfrm>
          <a:prstGeom prst="rect">
            <a:avLst/>
          </a:prstGeom>
          <a:noFill/>
        </p:spPr>
      </p:pic>
      <p:pic>
        <p:nvPicPr>
          <p:cNvPr id="4099" name="Picture 3" descr="C:\Users\Tony\AppData\Local\Microsoft\Windows\INetCache\IE\QA389EVI\MM900041010[1].gif"/>
          <p:cNvPicPr>
            <a:picLocks noChangeAspect="1" noChangeArrowheads="1" noCrop="1"/>
          </p:cNvPicPr>
          <p:nvPr/>
        </p:nvPicPr>
        <p:blipFill>
          <a:blip r:embed="rId3" cstate="print"/>
          <a:srcRect/>
          <a:stretch>
            <a:fillRect/>
          </a:stretch>
        </p:blipFill>
        <p:spPr bwMode="auto">
          <a:xfrm>
            <a:off x="6858000" y="4114800"/>
            <a:ext cx="1657350" cy="18192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533400"/>
            <a:ext cx="8153400" cy="1077218"/>
          </a:xfrm>
          <a:prstGeom prst="rect">
            <a:avLst/>
          </a:prstGeom>
          <a:noFill/>
        </p:spPr>
        <p:txBody>
          <a:bodyPr wrap="square" rtlCol="0">
            <a:spAutoFit/>
          </a:bodyPr>
          <a:lstStyle/>
          <a:p>
            <a:r>
              <a:rPr lang="en-US" sz="3200" dirty="0" smtClean="0"/>
              <a:t>Question 5: The “Who” aspect may refer to a specific individual or a group. </a:t>
            </a:r>
            <a:endParaRPr lang="en-US" sz="3200" dirty="0"/>
          </a:p>
        </p:txBody>
      </p:sp>
      <p:sp>
        <p:nvSpPr>
          <p:cNvPr id="3" name="TextBox 2"/>
          <p:cNvSpPr txBox="1"/>
          <p:nvPr/>
        </p:nvSpPr>
        <p:spPr>
          <a:xfrm>
            <a:off x="685800" y="2286000"/>
            <a:ext cx="6934200" cy="1569660"/>
          </a:xfrm>
          <a:prstGeom prst="rect">
            <a:avLst/>
          </a:prstGeom>
          <a:noFill/>
        </p:spPr>
        <p:txBody>
          <a:bodyPr wrap="square" rtlCol="0">
            <a:spAutoFit/>
          </a:bodyPr>
          <a:lstStyle/>
          <a:p>
            <a:r>
              <a:rPr lang="en-US" sz="2400" dirty="0" smtClean="0"/>
              <a:t>You may be writing about an individual person in order to bring an issue to light or you may be addressing a certain category such as a social, ethnic, age, cultural…etc. </a:t>
            </a:r>
            <a:endParaRPr lang="en-US" sz="2400" dirty="0"/>
          </a:p>
        </p:txBody>
      </p:sp>
      <p:sp>
        <p:nvSpPr>
          <p:cNvPr id="4" name="TextBox 3"/>
          <p:cNvSpPr txBox="1"/>
          <p:nvPr/>
        </p:nvSpPr>
        <p:spPr>
          <a:xfrm>
            <a:off x="762000" y="5257800"/>
            <a:ext cx="7391400" cy="830997"/>
          </a:xfrm>
          <a:prstGeom prst="rect">
            <a:avLst/>
          </a:prstGeom>
          <a:noFill/>
        </p:spPr>
        <p:txBody>
          <a:bodyPr wrap="square" rtlCol="0">
            <a:spAutoFit/>
          </a:bodyPr>
          <a:lstStyle/>
          <a:p>
            <a:r>
              <a:rPr lang="en-US" sz="2400" i="1" dirty="0" smtClean="0"/>
              <a:t>For my example I will be addressing young adults of high school age approximately (14-17).  </a:t>
            </a:r>
            <a:endParaRPr lang="en-US" sz="2400" i="1" dirty="0"/>
          </a:p>
        </p:txBody>
      </p:sp>
      <p:pic>
        <p:nvPicPr>
          <p:cNvPr id="5122" name="Picture 2" descr="C:\Users\Tony\AppData\Local\Microsoft\Windows\INetCache\IE\3F7ZFZPW\MM900188340[1].gif"/>
          <p:cNvPicPr>
            <a:picLocks noChangeAspect="1" noChangeArrowheads="1" noCrop="1"/>
          </p:cNvPicPr>
          <p:nvPr/>
        </p:nvPicPr>
        <p:blipFill>
          <a:blip r:embed="rId2" cstate="print"/>
          <a:srcRect/>
          <a:stretch>
            <a:fillRect/>
          </a:stretch>
        </p:blipFill>
        <p:spPr bwMode="auto">
          <a:xfrm>
            <a:off x="3886200" y="3962400"/>
            <a:ext cx="857250" cy="857250"/>
          </a:xfrm>
          <a:prstGeom prst="rect">
            <a:avLst/>
          </a:prstGeom>
          <a:noFill/>
        </p:spPr>
      </p:pic>
      <p:pic>
        <p:nvPicPr>
          <p:cNvPr id="5123" name="Picture 3" descr="C:\Users\Tony\AppData\Local\Microsoft\Windows\INetCache\IE\QA389EVI\MM900046560[1].gif"/>
          <p:cNvPicPr>
            <a:picLocks noChangeAspect="1" noChangeArrowheads="1" noCrop="1"/>
          </p:cNvPicPr>
          <p:nvPr/>
        </p:nvPicPr>
        <p:blipFill>
          <a:blip r:embed="rId3" cstate="print"/>
          <a:srcRect/>
          <a:stretch>
            <a:fillRect/>
          </a:stretch>
        </p:blipFill>
        <p:spPr bwMode="auto">
          <a:xfrm>
            <a:off x="8001000" y="1219200"/>
            <a:ext cx="476250" cy="13239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416</TotalTime>
  <Words>1173</Words>
  <Application>Microsoft Office PowerPoint</Application>
  <PresentationFormat>On-screen Show (4:3)</PresentationFormat>
  <Paragraphs>77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Foundry</vt:lpstr>
      <vt:lpstr>The Critical Aspect of Essay Writing: Writing a Thesis Statement.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 Thesis Statement</dc:title>
  <dc:creator>Tony 2012</dc:creator>
  <cp:lastModifiedBy>Tony 2012</cp:lastModifiedBy>
  <cp:revision>50</cp:revision>
  <dcterms:created xsi:type="dcterms:W3CDTF">2014-05-28T15:37:19Z</dcterms:created>
  <dcterms:modified xsi:type="dcterms:W3CDTF">2017-01-16T15:12:32Z</dcterms:modified>
</cp:coreProperties>
</file>